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4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2.xml" ContentType="application/vnd.openxmlformats-officedocument.presentationml.notesSlide+xml"/>
  <Override PartName="/ppt/tags/tag32.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65"/>
  </p:notesMasterIdLst>
  <p:handoutMasterIdLst>
    <p:handoutMasterId r:id="rId66"/>
  </p:handoutMasterIdLst>
  <p:sldIdLst>
    <p:sldId id="365" r:id="rId6"/>
    <p:sldId id="293" r:id="rId7"/>
    <p:sldId id="257" r:id="rId8"/>
    <p:sldId id="262" r:id="rId9"/>
    <p:sldId id="295" r:id="rId10"/>
    <p:sldId id="263" r:id="rId11"/>
    <p:sldId id="296" r:id="rId12"/>
    <p:sldId id="318" r:id="rId13"/>
    <p:sldId id="320" r:id="rId14"/>
    <p:sldId id="321" r:id="rId15"/>
    <p:sldId id="322" r:id="rId16"/>
    <p:sldId id="323" r:id="rId17"/>
    <p:sldId id="324" r:id="rId18"/>
    <p:sldId id="319" r:id="rId19"/>
    <p:sldId id="386" r:id="rId20"/>
    <p:sldId id="300" r:id="rId21"/>
    <p:sldId id="301" r:id="rId22"/>
    <p:sldId id="303" r:id="rId23"/>
    <p:sldId id="306" r:id="rId24"/>
    <p:sldId id="317" r:id="rId25"/>
    <p:sldId id="325" r:id="rId26"/>
    <p:sldId id="358" r:id="rId27"/>
    <p:sldId id="340" r:id="rId28"/>
    <p:sldId id="341" r:id="rId29"/>
    <p:sldId id="342" r:id="rId30"/>
    <p:sldId id="343" r:id="rId31"/>
    <p:sldId id="344" r:id="rId32"/>
    <p:sldId id="345" r:id="rId33"/>
    <p:sldId id="346" r:id="rId34"/>
    <p:sldId id="347" r:id="rId35"/>
    <p:sldId id="388" r:id="rId36"/>
    <p:sldId id="359" r:id="rId37"/>
    <p:sldId id="349" r:id="rId38"/>
    <p:sldId id="350" r:id="rId39"/>
    <p:sldId id="363" r:id="rId40"/>
    <p:sldId id="364" r:id="rId41"/>
    <p:sldId id="326"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288" r:id="rId61"/>
    <p:sldId id="290" r:id="rId62"/>
    <p:sldId id="291" r:id="rId63"/>
    <p:sldId id="292" r:id="rId64"/>
  </p:sldIdLst>
  <p:sldSz cx="12188825" cy="6858000"/>
  <p:notesSz cx="6858000" cy="9296400"/>
  <p:embeddedFontLst>
    <p:embeddedFont>
      <p:font typeface="Consolas" pitchFamily="49" charset="0"/>
      <p:regular r:id="rId67"/>
      <p:bold r:id="rId68"/>
      <p:italic r:id="rId69"/>
      <p:boldItalic r:id="rId70"/>
    </p:embeddedFont>
    <p:embeddedFont>
      <p:font typeface="Segoe UI Light" pitchFamily="34" charset="0"/>
      <p:regular r:id="rId71"/>
    </p:embeddedFont>
    <p:embeddedFont>
      <p:font typeface="ＭＳ Ｐゴシック" pitchFamily="34" charset="-128"/>
      <p:regular r:id="rId72"/>
    </p:embeddedFont>
    <p:embeddedFont>
      <p:font typeface="Segoe Light" charset="0"/>
      <p:regular r:id="rId73"/>
      <p:italic r:id="rId74"/>
    </p:embeddedFont>
    <p:embeddedFont>
      <p:font typeface="Segoe UI" pitchFamily="34" charset="0"/>
      <p:regular r:id="rId75"/>
      <p:bold r:id="rId76"/>
      <p:italic r:id="rId77"/>
      <p:boldItalic r:id="rId78"/>
    </p:embeddedFont>
  </p:embeddedFontLst>
  <p:custDataLst>
    <p:tags r:id="rId7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000000"/>
    <a:srgbClr val="303030"/>
    <a:srgbClr val="595959"/>
    <a:srgbClr val="FFFFFF"/>
    <a:srgbClr val="6F6F6F"/>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8135" autoAdjust="0"/>
  </p:normalViewPr>
  <p:slideViewPr>
    <p:cSldViewPr snapToGrid="0" snapToObjects="1">
      <p:cViewPr varScale="1">
        <p:scale>
          <a:sx n="112" d="100"/>
          <a:sy n="112" d="100"/>
        </p:scale>
        <p:origin x="-90" y="-348"/>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2.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8.fntdata"/><Relationship Id="rId79"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03570432"/>
        <c:axId val="102764480"/>
      </c:barChart>
      <c:catAx>
        <c:axId val="103570432"/>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02764480"/>
        <c:crosses val="autoZero"/>
        <c:auto val="1"/>
        <c:lblAlgn val="ctr"/>
        <c:lblOffset val="100"/>
        <c:noMultiLvlLbl val="0"/>
      </c:catAx>
      <c:valAx>
        <c:axId val="102764480"/>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03570432"/>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0.14905878840968373"/>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7341384888442199"/>
          <c:y val="0.16269513489489981"/>
          <c:w val="0.18137624990989171"/>
          <c:h val="0.62819255161444065"/>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147565810602803"/>
          <c:y val="0.15245243696544622"/>
          <c:w val="0.1826929466095219"/>
          <c:h val="0.64687976398435143"/>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4/29/2012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4/29/2012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Sunday, April 29,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34</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a:t>
            </a:r>
            <a:r>
              <a:rPr lang="en-US" baseline="0" dirty="0" smtClean="0"/>
              <a:t> is about reimagining the browser in Windows 8. </a:t>
            </a:r>
            <a:r>
              <a:rPr lang="en-US" sz="900" kern="1200" dirty="0" smtClean="0">
                <a:solidFill>
                  <a:schemeClr val="tx1"/>
                </a:solidFill>
                <a:effectLst/>
                <a:latin typeface="Segoe UI Light" pitchFamily="34" charset="0"/>
                <a:ea typeface="+mn-ea"/>
                <a:cs typeface="+mn-cs"/>
              </a:rPr>
              <a:t>The web is literally edge-to-edge. This experience</a:t>
            </a:r>
            <a:r>
              <a:rPr lang="en-US" sz="900" kern="1200" baseline="0" dirty="0" smtClean="0">
                <a:solidFill>
                  <a:schemeClr val="tx1"/>
                </a:solidFill>
                <a:effectLst/>
                <a:latin typeface="Segoe UI Light" pitchFamily="34" charset="0"/>
                <a:ea typeface="+mn-ea"/>
                <a:cs typeface="+mn-cs"/>
              </a:rPr>
              <a:t> is optimized for touch-based devices - </a:t>
            </a:r>
            <a:r>
              <a:rPr lang="en-US" sz="900" kern="1200" dirty="0" smtClean="0">
                <a:solidFill>
                  <a:schemeClr val="tx1"/>
                </a:solidFill>
                <a:effectLst/>
                <a:latin typeface="Segoe UI Light" pitchFamily="34" charset="0"/>
                <a:ea typeface="+mn-ea"/>
                <a:cs typeface="+mn-cs"/>
              </a:rPr>
              <a:t>browser tabs and navigation controls appear and then quietly get out of the way when you don’t want them anymore.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For</a:t>
            </a:r>
            <a:r>
              <a:rPr lang="en-US" sz="900" kern="1200" baseline="0" dirty="0" smtClean="0">
                <a:solidFill>
                  <a:schemeClr val="tx1"/>
                </a:solidFill>
                <a:effectLst/>
                <a:latin typeface="Segoe UI Light" pitchFamily="34" charset="0"/>
                <a:ea typeface="+mn-ea"/>
                <a:cs typeface="+mn-cs"/>
              </a:rPr>
              <a:t> developers, IE10 presents new opportunities to build richer, more interactive websites while supporting many browsers and platforms: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b="1" kern="1200" dirty="0" smtClean="0">
                <a:solidFill>
                  <a:schemeClr val="tx1"/>
                </a:solidFill>
                <a:effectLst/>
                <a:latin typeface="Segoe UI Light" pitchFamily="34" charset="0"/>
                <a:ea typeface="+mn-ea"/>
                <a:cs typeface="+mn-cs"/>
              </a:rPr>
              <a:t>More standards support</a:t>
            </a:r>
            <a:r>
              <a:rPr lang="en-US" sz="900" b="1" kern="1200" baseline="0" dirty="0" smtClean="0">
                <a:solidFill>
                  <a:schemeClr val="tx1"/>
                </a:solidFill>
                <a:effectLst/>
                <a:latin typeface="Segoe UI Light" pitchFamily="34" charset="0"/>
                <a:ea typeface="+mn-ea"/>
                <a:cs typeface="+mn-cs"/>
              </a:rPr>
              <a:t> </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built with more </a:t>
            </a:r>
            <a:r>
              <a:rPr lang="en-US" sz="900" kern="1200" baseline="0" dirty="0" smtClean="0">
                <a:solidFill>
                  <a:schemeClr val="tx1"/>
                </a:solidFill>
                <a:effectLst/>
                <a:latin typeface="Segoe UI Light" pitchFamily="34" charset="0"/>
                <a:ea typeface="+mn-ea"/>
                <a:cs typeface="+mn-cs"/>
              </a:rPr>
              <a:t>modern web standards </a:t>
            </a:r>
            <a:r>
              <a:rPr lang="en-US" baseline="0" dirty="0" smtClean="0"/>
              <a:t>like HTML5 and CSS3 than ever.   This allows you to write cross-browser code that works </a:t>
            </a:r>
            <a:r>
              <a:rPr lang="en-US" dirty="0" smtClean="0"/>
              <a:t>well in all modern browsers</a:t>
            </a:r>
            <a:r>
              <a:rPr lang="en-US" baseline="0" dirty="0" smtClean="0"/>
              <a:t> and also build metro-style apps. </a:t>
            </a:r>
            <a:r>
              <a:rPr lang="en-US" b="1" baseline="0" dirty="0" smtClean="0"/>
              <a:t>Better developer tools </a:t>
            </a:r>
            <a:r>
              <a:rPr lang="en-US" baseline="0" dirty="0" smtClean="0"/>
              <a:t>–  we know it’s extra work to support the many versions of IE out there.  We’ve built a new set of tools that make it easier to test your site in them and remove old markup that no longer is supported.</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1" baseline="0" dirty="0" smtClean="0"/>
              <a:t>Built for touch in Windows 8 </a:t>
            </a:r>
            <a:r>
              <a:rPr lang="en-US" baseline="0" dirty="0" smtClean="0"/>
              <a:t>– make your touch-friendly site as fast and fluid as native apps.  Use a singular API to support multiple input types across a range of devices. </a:t>
            </a:r>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Windows 8 Product Guide (http://msdn.microsoft.com/en-us/windows/apps/hh852650)</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Windows 8 includes one HTML5 browsing engine that powers two browsing experiences in</a:t>
            </a:r>
            <a:r>
              <a:rPr lang="en-US" baseline="0" dirty="0" smtClean="0"/>
              <a:t> IE10</a:t>
            </a:r>
            <a:r>
              <a:rPr lang="en-US" dirty="0" smtClean="0"/>
              <a:t> (in a</a:t>
            </a:r>
            <a:r>
              <a:rPr lang="en-US" baseline="0" dirty="0" smtClean="0"/>
              <a:t> touch-friendly, plug-in free metro experience and for the desktop</a:t>
            </a:r>
            <a:r>
              <a:rPr lang="en-US" dirty="0" smtClean="0"/>
              <a:t>).</a:t>
            </a:r>
            <a:r>
              <a:rPr lang="en-US" baseline="0" dirty="0" smtClean="0"/>
              <a:t>  </a:t>
            </a:r>
          </a:p>
          <a:p>
            <a:pPr marL="171450" indent="-171450">
              <a:buFont typeface="Wingdings" pitchFamily="2" charset="2"/>
              <a:buChar char="§"/>
            </a:pPr>
            <a:r>
              <a:rPr lang="en-US" dirty="0" smtClean="0"/>
              <a:t>A common engine is built</a:t>
            </a:r>
            <a:r>
              <a:rPr lang="en-US" baseline="0" dirty="0" smtClean="0"/>
              <a:t> on web standards like HTML5 and CSS3 </a:t>
            </a:r>
            <a:r>
              <a:rPr lang="en-US" dirty="0" smtClean="0"/>
              <a:t>provide</a:t>
            </a:r>
            <a:r>
              <a:rPr lang="en-US" baseline="0" dirty="0" smtClean="0"/>
              <a:t> allow you to write cross-browser code that works </a:t>
            </a:r>
            <a:r>
              <a:rPr lang="en-US" dirty="0" smtClean="0"/>
              <a:t>well in all modern browsers</a:t>
            </a:r>
            <a:r>
              <a:rPr lang="en-US" baseline="0" dirty="0" smtClean="0"/>
              <a:t> and also build metro-style apps</a:t>
            </a:r>
          </a:p>
          <a:p>
            <a:pPr marL="0" indent="0">
              <a:buFont typeface="Wingdings" pitchFamily="2" charset="2"/>
              <a:buNone/>
            </a:pPr>
            <a:endParaRPr lang="en-US"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Web</a:t>
            </a:r>
            <a:r>
              <a:rPr lang="en-US" b="0" baseline="0" dirty="0" smtClean="0"/>
              <a:t> browsing in the Consumer Preview (http://blogs.msdn.com/b/b8/archive/2012/03/13/web-browsing-in-windows-8-consumer-preview-with-ie10.aspx)</a:t>
            </a:r>
            <a:endParaRPr lang="en-US" b="0" dirty="0" smtClean="0"/>
          </a:p>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IE9</a:t>
            </a:r>
            <a:r>
              <a:rPr lang="en-US" baseline="0" dirty="0" smtClean="0"/>
              <a:t> was a first step towards modern web standards.  Our approach was to build on a stable, site-ready technologies that developers could confidently use including HTML5 Canvas, Video/Audio, SVG, and </a:t>
            </a:r>
            <a:r>
              <a:rPr lang="en-US" baseline="0" dirty="0" err="1" smtClean="0"/>
              <a:t>Geolocation</a:t>
            </a:r>
            <a:r>
              <a:rPr lang="en-US" baseline="0" dirty="0" smtClean="0"/>
              <a:t>.</a:t>
            </a:r>
            <a:endParaRPr lang="en-US" baseline="0" dirty="0"/>
          </a:p>
          <a:p>
            <a:pPr marL="171450" indent="-171450">
              <a:buFont typeface="Wingdings" pitchFamily="2" charset="2"/>
              <a:buChar char="§"/>
            </a:pPr>
            <a:r>
              <a:rPr lang="en-US" baseline="0" dirty="0" smtClean="0"/>
              <a:t>IE9 also introduced the concept of a faster browser through hardware acceleration.  It’s the idea that a browser can take full advantage of modern PC hardware (like a graphics card or GPU) to deliver web performance that is a good as native apps in Windows.  Developers needs only write their sites with web standards to take advantage of it.</a:t>
            </a:r>
          </a:p>
          <a:p>
            <a:pPr marL="171450" indent="-171450">
              <a:buFont typeface="Wingdings" pitchFamily="2" charset="2"/>
              <a:buChar cha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Site-ready</a:t>
            </a:r>
            <a:r>
              <a:rPr lang="en-US" b="0" baseline="0" dirty="0" smtClean="0"/>
              <a:t> web standards (http://blogs.msdn.com/b/ie/archive/2011/06/29/site-ready-html5-second-ie10-platform-preview-available-for-developers.aspx)</a:t>
            </a:r>
            <a:endParaRPr lang="en-US" b="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Hardware</a:t>
            </a:r>
            <a:r>
              <a:rPr lang="en-US" b="0" baseline="0" dirty="0" smtClean="0"/>
              <a:t> acceleration (http://blogs.msdn.com/b/ie/archive/2011/04/26/understanding-differences-in-hardware-acceleration-through-paintball.aspx)</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0" dirty="0" smtClean="0"/>
          </a:p>
          <a:p>
            <a:pPr marL="171450" indent="-171450">
              <a:buFont typeface="Wingdings" pitchFamily="2" charset="2"/>
              <a:buChar cha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is the next step in hardware</a:t>
            </a:r>
            <a:r>
              <a:rPr lang="en-US" baseline="0" dirty="0" smtClean="0"/>
              <a:t>-accelerated standards with 33 new standards supported (about 220% more than IE9).  </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It’s easier to design your site layout including </a:t>
            </a:r>
            <a:r>
              <a:rPr lang="en-US" baseline="0" dirty="0" err="1" smtClean="0"/>
              <a:t>flexbox</a:t>
            </a:r>
            <a:r>
              <a:rPr lang="en-US" baseline="0" dirty="0" smtClean="0"/>
              <a:t>, grid, </a:t>
            </a:r>
            <a:r>
              <a:rPr lang="en-US" baseline="0" dirty="0" err="1" smtClean="0"/>
              <a:t>animzations</a:t>
            </a:r>
            <a:r>
              <a:rPr lang="en-US" baseline="0" dirty="0" smtClean="0"/>
              <a:t>, and transitions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Drag and drop, forms, and </a:t>
            </a:r>
            <a:r>
              <a:rPr lang="en-US" baseline="0" dirty="0" err="1" smtClean="0"/>
              <a:t>FileAPI</a:t>
            </a:r>
            <a:r>
              <a:rPr lang="en-US" baseline="0" dirty="0" smtClean="0"/>
              <a:t> make the web feel more like native applications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Sandbox, </a:t>
            </a:r>
            <a:r>
              <a:rPr lang="en-US" baseline="0" dirty="0" err="1" smtClean="0"/>
              <a:t>IndexedDB</a:t>
            </a:r>
            <a:r>
              <a:rPr lang="en-US" baseline="0" dirty="0" smtClean="0"/>
              <a:t> and a new set of Performance APIs help you build faster, more secure sites with large data sets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Changes between IE9 to IE10 also demonstrate how standards-based technologies evolve: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err="1" smtClean="0"/>
              <a:t>WebSockets</a:t>
            </a:r>
            <a:r>
              <a:rPr lang="en-US" baseline="0" dirty="0" smtClean="0"/>
              <a:t> is a great example of this, which </a:t>
            </a:r>
            <a:r>
              <a:rPr lang="en-US" dirty="0" smtClean="0"/>
              <a:t>delivers real-time notifications and updates in the browser</a:t>
            </a:r>
            <a:r>
              <a:rPr lang="en-US" baseline="0" dirty="0" smtClean="0"/>
              <a:t>.  The spec has made significant progress in the past months in working groups like the W3C.  Microsoft tests and vets specs like </a:t>
            </a:r>
            <a:r>
              <a:rPr lang="en-US" baseline="0" dirty="0" err="1" smtClean="0"/>
              <a:t>WebSockets</a:t>
            </a:r>
            <a:r>
              <a:rPr lang="en-US" baseline="0" dirty="0" smtClean="0"/>
              <a:t> in our HTML5 Labs and has contributed over 456 new test cases since IE9 launch. In this case, </a:t>
            </a:r>
            <a:r>
              <a:rPr lang="en-US" baseline="0" dirty="0" err="1" smtClean="0"/>
              <a:t>WebSockets</a:t>
            </a:r>
            <a:r>
              <a:rPr lang="en-US" baseline="0" dirty="0" smtClean="0"/>
              <a:t> was stabilized and recommended to the Internet Engineering Steering Group for final approval.  It was included into IE10 through our platform previews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List of IE10 supported standards (http://msdn.microsoft.com/en-us/library/ie/hh673549(v=vs.85).aspx)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Site-ready web sockets (http://blogs.msdn.com/b/ie/archive/2011/09/15/site-ready-websockets.aspx)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HTML5 Labs (http://html5labs.interoperabilitybridges.com/)</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 Testing Center (http://samples.msdn.microsoft.com/ietestcenter/)</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lvl="0" indent="-34077">
              <a:buFont typeface="Wingdings" pitchFamily="2" charset="2"/>
              <a:buNone/>
            </a:pPr>
            <a:r>
              <a:rPr lang="en-US" b="1" dirty="0" smtClean="0"/>
              <a:t>Talking track:</a:t>
            </a:r>
          </a:p>
          <a:p>
            <a:pPr marL="350354" lvl="1" indent="-171450">
              <a:buFont typeface="Wingdings" pitchFamily="2" charset="2"/>
              <a:buChar char="§"/>
            </a:pPr>
            <a:r>
              <a:rPr lang="en-US" dirty="0" smtClean="0"/>
              <a:t>We</a:t>
            </a:r>
            <a:r>
              <a:rPr lang="en-US" baseline="0" dirty="0" smtClean="0"/>
              <a:t> know d</a:t>
            </a:r>
            <a:r>
              <a:rPr lang="en-US" dirty="0" smtClean="0"/>
              <a:t>evelopers</a:t>
            </a:r>
            <a:r>
              <a:rPr lang="en-US" baseline="0" dirty="0" smtClean="0"/>
              <a:t> want to write one markup that works reliably in all modern browsers.  This frees more time to create amazing sites and takes less time supporting older browsers.</a:t>
            </a:r>
          </a:p>
          <a:p>
            <a:pPr marL="350354" lvl="1" indent="-171450">
              <a:buFont typeface="Wingdings" pitchFamily="2" charset="2"/>
              <a:buChar char="§"/>
            </a:pPr>
            <a:r>
              <a:rPr lang="en-US" baseline="0" dirty="0" smtClean="0"/>
              <a:t>It’s a 3 step process:</a:t>
            </a:r>
          </a:p>
          <a:p>
            <a:pPr marL="522593" lvl="2" indent="-228600">
              <a:buFont typeface="+mj-lt"/>
              <a:buAutoNum type="arabicPeriod"/>
            </a:pPr>
            <a:r>
              <a:rPr lang="en-US" baseline="0" dirty="0" smtClean="0"/>
              <a:t>You want to be as explicit as possible in telling a browsers to expect standards-based markup.  Start by declaring &lt;!DOCTYPE html&gt;.</a:t>
            </a:r>
            <a:r>
              <a:rPr lang="en-US" baseline="0" dirty="0"/>
              <a:t> </a:t>
            </a:r>
            <a:r>
              <a:rPr lang="en-US" baseline="0" dirty="0" smtClean="0"/>
              <a:t> This forces the site to enter IE10 / 9 Standards mode and helps you resolve common problems that prevent it like conditional comments or user agent sniffing of older </a:t>
            </a:r>
            <a:r>
              <a:rPr lang="en-US" baseline="0" dirty="0" err="1" smtClean="0"/>
              <a:t>browers</a:t>
            </a:r>
            <a:r>
              <a:rPr lang="en-US" baseline="0" dirty="0" smtClean="0"/>
              <a:t>.</a:t>
            </a:r>
          </a:p>
          <a:p>
            <a:pPr marL="522593" lvl="2" indent="-228600">
              <a:buFont typeface="+mj-lt"/>
              <a:buAutoNum type="arabicPeriod"/>
            </a:pPr>
            <a:r>
              <a:rPr lang="en-US" baseline="0" dirty="0" smtClean="0"/>
              <a:t>You want your primary experience to be with modern web standards.  Fallback to old versions of IE.  To get rid of old markup (and off the IE Compatibility View list), run Compat Inspector, a JS library tool that automatically detects it and tells you how to fix it.</a:t>
            </a:r>
          </a:p>
          <a:p>
            <a:pPr marL="522593" lvl="2" indent="-228600">
              <a:buFont typeface="+mj-lt"/>
              <a:buAutoNum type="arabicPeriod"/>
            </a:pPr>
            <a:r>
              <a:rPr lang="en-US" baseline="0" dirty="0" smtClean="0"/>
              <a:t>Since browsers change regularly, implement feature detection to ensure your users always have a consistent experience.  Use a tool like Modernizr.</a:t>
            </a:r>
          </a:p>
          <a:p>
            <a:pPr marL="0" lvl="0" indent="-34077">
              <a:buFont typeface="+mj-lt"/>
              <a:buNone/>
            </a:pPr>
            <a:endParaRPr lang="en-US" baseline="0" dirty="0" smtClean="0"/>
          </a:p>
          <a:p>
            <a:pPr marL="0" lvl="0" indent="-34077">
              <a:buFont typeface="+mj-lt"/>
              <a:buNone/>
            </a:pPr>
            <a:r>
              <a:rPr lang="en-US" b="1" baseline="0" dirty="0" smtClean="0"/>
              <a:t>Links:</a:t>
            </a:r>
          </a:p>
          <a:p>
            <a:pPr marL="350354" lvl="1" indent="-171450">
              <a:buFont typeface="Wingdings" pitchFamily="2" charset="2"/>
              <a:buChar char="§"/>
            </a:pPr>
            <a:r>
              <a:rPr lang="en-US" baseline="0" dirty="0" smtClean="0"/>
              <a:t>Update your docmode for web standards (http://blog.reybango.com/2012/01/09/fix-common-ie-problems-update-your-docmode-for-web-standards/)</a:t>
            </a:r>
          </a:p>
          <a:p>
            <a:pPr marL="350354" lvl="1" indent="-171450">
              <a:buFont typeface="Wingdings" pitchFamily="2" charset="2"/>
              <a:buChar char="§"/>
            </a:pPr>
            <a:r>
              <a:rPr lang="en-US" baseline="0" dirty="0" smtClean="0"/>
              <a:t>Compat Inspector (http://ie.microsoft.com/testdrive/HTML5/CompatInspector/) </a:t>
            </a:r>
          </a:p>
          <a:p>
            <a:pPr marL="350354" lvl="1" indent="-171450">
              <a:buFont typeface="Wingdings" pitchFamily="2" charset="2"/>
              <a:buChar char="§"/>
            </a:pPr>
            <a:r>
              <a:rPr lang="en-US" baseline="0" dirty="0" smtClean="0"/>
              <a:t>Modernizr (http://www.modernizr.com)</a:t>
            </a:r>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984430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One of the biggest pain points for developers is supporting old versions of IE which are not based on modern web standards.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There are two things we need to do to move the web forward: </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Update people’s browsers.  Microsoft began implementing automatic updates for IE6/7/8 last October for those that opt-in.</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Help developers get rid of old markup to emit standards-based markup.  To bridge this change, IE created the Compatibility View list.  This helps ensure users have a minimally good experience if it’s serving old markup.  When sites are ready, it’s a simple switch to IE Standards Mode.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Compat Inspect is a JS library that can be added when you test your site.  It’s the quickest way to get rid of this old markup and get to cross-browser coding.</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 easy way to do this is by adding it to your Fiddler Script to adjust inject it onto pages you visit.</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Auto-Updates (http://windowsteamblog.com/ie/b/ie/archive/2011/12/15/ie-to-start-automatic-upgrades-across-windows-xp-windows-vista-and-windows-7.aspx)</a:t>
            </a:r>
          </a:p>
          <a:p>
            <a:pPr marL="350354" lvl="1" indent="-171450">
              <a:buFont typeface="Wingdings" pitchFamily="2" charset="2"/>
              <a:buChar char="§"/>
            </a:pPr>
            <a:r>
              <a:rPr lang="en-US" baseline="0" dirty="0" smtClean="0"/>
              <a:t>Compat Inspector (http://blogs.msdn.com/b/ie/archive/2012/01/20/ie10-compat-inspector.aspx)</a:t>
            </a:r>
          </a:p>
          <a:p>
            <a:pPr marL="350354" lvl="1" indent="-171450">
              <a:buFont typeface="Wingdings" pitchFamily="2" charset="2"/>
              <a:buChar char="§"/>
            </a:pPr>
            <a:r>
              <a:rPr lang="en-US" baseline="0" dirty="0" smtClean="0"/>
              <a:t>Fiddler (http://www.fiddler2.com/fiddler2/)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0EC535-9146-4DA7-BCDF-0FE8D1B24FF5}" type="datetime1">
              <a:rPr lang="en-US" smtClean="0"/>
              <a:t>4/29/2012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1559310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haven’t tried the F12 Developer tools in IE10 or 9, maybe it’s time to take a second look.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Since launching them in IE8, the suite has evolved into a powerful set client-side, cross-browser debugging tools.  IE9 added real-time performance monitoring and one-click inspection of your HTML and CSS elements.  You can also change between standards-based and older rendering engines which makes it easier to support older versions of IE.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builds on the work in IE9 with a new File Picker that allows you to organize and debug a large number of scripts.  In debugging mode, the tools can break on caught exceptions which makes it easier for you to test.</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most important takeaway is to check to make sure your site is rendering in Standards Mode.  You can see this in the top navigation of the F12 Developer Tools &lt;here&gt;.  For example, if you currently see “Quirks” or “Emulate IE8” it means IE10 thinks you’re emitting older markup or that it’s on the Compatibility View (CV) list.  Update your docmode and run Compat Inspector to fix this.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How to use F12 Developer Tools (http://msdn.microsoft.com/en-us/library/IE/gg589507(v=vs.85).aspx)</a:t>
            </a:r>
            <a:endParaRPr lang="en-US" dirty="0" smtClean="0"/>
          </a:p>
          <a:p>
            <a:pPr marL="350354" lvl="1" indent="-171450">
              <a:buFont typeface="Wingdings" pitchFamily="2" charset="2"/>
              <a:buChar char="§"/>
            </a:pPr>
            <a:r>
              <a:rPr lang="en-US" baseline="0" dirty="0" smtClean="0"/>
              <a:t>Hacking with F12 Developer Tools (http://channel9.msdn.com/events/mix/mix11/HTM18)</a:t>
            </a:r>
          </a:p>
          <a:p>
            <a:pPr marL="350354" lvl="1" indent="-171450">
              <a:buFont typeface="Wingdings" pitchFamily="2" charset="2"/>
              <a:buChar char="§"/>
            </a:pPr>
            <a:r>
              <a:rPr lang="en-US" baseline="0" dirty="0" smtClean="0"/>
              <a:t>Debug Faster with F12 Developer Tools (http://www.sitepoint.com/debug-faster-with-f12-developer-tools-in-internet-explorer-9/#fbid=i0K0y7FaJgq)</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6D740B-7915-419A-84AF-847D8731279E}" type="datetime1">
              <a:rPr lang="en-US" smtClean="0"/>
              <a:t>4/29/2012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46</a:t>
            </a:fld>
            <a:endParaRPr lang="en-US" dirty="0"/>
          </a:p>
        </p:txBody>
      </p:sp>
    </p:spTree>
    <p:extLst>
      <p:ext uri="{BB962C8B-B14F-4D97-AF65-F5344CB8AC3E}">
        <p14:creationId xmlns:p14="http://schemas.microsoft.com/office/powerpoint/2010/main" val="2165425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mj-lt"/>
              <a:buNone/>
            </a:pPr>
            <a:r>
              <a:rPr lang="en-US" b="1" baseline="0" dirty="0" smtClean="0"/>
              <a:t>Great demos for cross-browser coding:</a:t>
            </a:r>
          </a:p>
          <a:p>
            <a:pPr marL="228600" indent="-228600">
              <a:buFont typeface="Wingdings" pitchFamily="2" charset="2"/>
              <a:buChar char="§"/>
            </a:pPr>
            <a:r>
              <a:rPr lang="en-US" baseline="0" dirty="0" smtClean="0"/>
              <a:t>Show how-to declare a well-formed docmode using F12 developer tool to show IE10 / 9 Standards Mode (http://blog.reybango.com/2012/01/09/fix-common-ie-problems-update-your-docmode-for-web-standards/)</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how-to run Compat Inspector with </a:t>
            </a:r>
            <a:r>
              <a:rPr lang="en-US" baseline="0" dirty="0" err="1" smtClean="0"/>
              <a:t>Fiddlr</a:t>
            </a:r>
            <a:r>
              <a:rPr lang="en-US" baseline="0" dirty="0" smtClean="0"/>
              <a:t> (http://blogs.msdn.com/b/ie/archive/2012/01/20/ie10-compat-inspector.aspx)</a:t>
            </a:r>
          </a:p>
          <a:p>
            <a:pPr marL="228600" indent="-228600">
              <a:buFont typeface="Wingdings" pitchFamily="2" charset="2"/>
              <a:buChar char="§"/>
            </a:pPr>
            <a:r>
              <a:rPr lang="en-US" baseline="0" dirty="0" smtClean="0"/>
              <a:t>Hands-On CSS Platform (http://ie.microsoft.com/testdrive/Graphics/hands-on-css3/)</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Walkthrough F12 Developer Tools like this (http://channel9.msdn.com/events/mix/mix11/HTM18)</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Technology-specific @ IETestDrive (http://ie.microsoft.com/testdrive/)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4/29/2012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47</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touch-first UI in IE10 is designed for your users to easily navigate within your site and between sites.  This “new language of touch” is common across Windows 8 metro apps and sites in IE10.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In-browser navigation appears when you gesture and gets out of the way when you don’t need it.  There are many ways to navigate between pages: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Back, Forward, Refresh buttons in the navigation bar</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Swipe on the left or right side of the page to switch between sites (and apps)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list of recent or pinned sites pops down to explore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pop-up keyboard with auto-complete and search</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You make</a:t>
            </a:r>
            <a:r>
              <a:rPr lang="en-US" sz="900" kern="1200" baseline="0" dirty="0" smtClean="0">
                <a:solidFill>
                  <a:schemeClr val="tx1"/>
                </a:solidFill>
                <a:effectLst/>
                <a:latin typeface="Segoe UI Light" pitchFamily="34" charset="0"/>
                <a:ea typeface="+mn-ea"/>
                <a:cs typeface="+mn-cs"/>
              </a:rPr>
              <a:t> your site touch-friendly, use the </a:t>
            </a:r>
            <a:r>
              <a:rPr lang="en-US" sz="900" kern="1200" baseline="0" dirty="0" err="1" smtClean="0">
                <a:solidFill>
                  <a:schemeClr val="tx1"/>
                </a:solidFill>
                <a:effectLst/>
                <a:latin typeface="Segoe UI Light" pitchFamily="34" charset="0"/>
                <a:ea typeface="+mn-ea"/>
                <a:cs typeface="+mn-cs"/>
              </a:rPr>
              <a:t>MSPointersAPI</a:t>
            </a:r>
            <a:r>
              <a:rPr lang="en-US" sz="900" kern="1200" baseline="0" dirty="0" smtClean="0">
                <a:solidFill>
                  <a:schemeClr val="tx1"/>
                </a:solidFill>
                <a:effectLst/>
                <a:latin typeface="Segoe UI Light" pitchFamily="34" charset="0"/>
                <a:ea typeface="+mn-ea"/>
                <a:cs typeface="+mn-cs"/>
              </a:rPr>
              <a:t> to support multiple forms of input (like mouse, gesture, pen).  This allows you to support many devices including desktops, laptops, and tablets in one step.  Since many of you also support </a:t>
            </a:r>
            <a:r>
              <a:rPr lang="en-US" sz="900" kern="1200" baseline="0" dirty="0" err="1" smtClean="0">
                <a:solidFill>
                  <a:schemeClr val="tx1"/>
                </a:solidFill>
                <a:effectLst/>
                <a:latin typeface="Segoe UI Light" pitchFamily="34" charset="0"/>
                <a:ea typeface="+mn-ea"/>
                <a:cs typeface="+mn-cs"/>
              </a:rPr>
              <a:t>iPad</a:t>
            </a:r>
            <a:r>
              <a:rPr lang="en-US" sz="900" kern="1200" baseline="0" dirty="0" smtClean="0">
                <a:solidFill>
                  <a:schemeClr val="tx1"/>
                </a:solidFill>
                <a:effectLst/>
                <a:latin typeface="Segoe UI Light" pitchFamily="34" charset="0"/>
                <a:ea typeface="+mn-ea"/>
                <a:cs typeface="+mn-cs"/>
              </a:rPr>
              <a:t> touch, we’ve created a case study that can help you easily convert it to work in the many touch-enabled browsers.  Search for “how-to convert my </a:t>
            </a:r>
            <a:r>
              <a:rPr lang="en-US" sz="900" kern="1200" baseline="0" dirty="0" err="1" smtClean="0">
                <a:solidFill>
                  <a:schemeClr val="tx1"/>
                </a:solidFill>
                <a:effectLst/>
                <a:latin typeface="Segoe UI Light" pitchFamily="34" charset="0"/>
                <a:ea typeface="+mn-ea"/>
                <a:cs typeface="+mn-cs"/>
              </a:rPr>
              <a:t>iOS</a:t>
            </a:r>
            <a:r>
              <a:rPr lang="en-US" sz="900" kern="1200" baseline="0" dirty="0" smtClean="0">
                <a:solidFill>
                  <a:schemeClr val="tx1"/>
                </a:solidFill>
                <a:effectLst/>
                <a:latin typeface="Segoe UI Light" pitchFamily="34" charset="0"/>
                <a:ea typeface="+mn-ea"/>
                <a:cs typeface="+mn-cs"/>
              </a:rPr>
              <a:t> touch experience to IE10 metro.”</a:t>
            </a: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Touch Input for IE10 and Metro style Apps (http://blogs.msdn.com/b/ie/archive/2011/09/20/touch-input-for-ie10-and-metro-style-apps.aspx)</a:t>
            </a:r>
          </a:p>
          <a:p>
            <a:pPr marL="350354" lvl="1" indent="-171450">
              <a:buFont typeface="Wingdings" pitchFamily="2" charset="2"/>
              <a:buChar char="§"/>
            </a:pPr>
            <a:r>
              <a:rPr lang="en-US" baseline="0" dirty="0" smtClean="0"/>
              <a:t>How to convert my </a:t>
            </a:r>
            <a:r>
              <a:rPr lang="en-US" baseline="0" dirty="0" err="1" smtClean="0"/>
              <a:t>iOS</a:t>
            </a:r>
            <a:r>
              <a:rPr lang="en-US" baseline="0" dirty="0" smtClean="0"/>
              <a:t> touch experience to IE10 metro (TBD)</a:t>
            </a:r>
          </a:p>
          <a:p>
            <a:pPr marL="350354" lvl="1" indent="-171450">
              <a:buFont typeface="Wingdings" pitchFamily="2" charset="2"/>
              <a:buChar char="§"/>
            </a:pPr>
            <a:r>
              <a:rPr lang="en-US" baseline="0" dirty="0" smtClean="0"/>
              <a:t>Touch Effects (http://ie.microsoft.com/testdrive/Graphics/TouchEffects/)</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988D00E-95EC-4B2E-9CC9-B863326B5E50}" type="datetime1">
              <a:rPr lang="en-US" smtClean="0"/>
              <a:t>4/29/2012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49</a:t>
            </a:fld>
            <a:endParaRPr lang="en-US" dirty="0"/>
          </a:p>
        </p:txBody>
      </p:sp>
    </p:spTree>
    <p:extLst>
      <p:ext uri="{BB962C8B-B14F-4D97-AF65-F5344CB8AC3E}">
        <p14:creationId xmlns:p14="http://schemas.microsoft.com/office/powerpoint/2010/main" val="2424608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in the metro style experience is plug-in free. Almost all phones and tablet-based devices are already plug-in free and many sites have</a:t>
            </a:r>
            <a:r>
              <a:rPr lang="en-US" baseline="0" dirty="0" smtClean="0"/>
              <a:t> created a browsing experience for them</a:t>
            </a:r>
            <a:r>
              <a:rPr lang="en-US" dirty="0" smtClean="0"/>
              <a:t>.  Going</a:t>
            </a:r>
            <a:r>
              <a:rPr lang="en-US" baseline="0" dirty="0" smtClean="0"/>
              <a:t> plug-in free offers many benefits for your users including faster load-times and a more secure browsing experience.  For developers, they make it easier to provide a consistent experience across many browsers.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You should decide whether going plug-in free makes sense for your business goals and site.  Some scenarios in rich media like video streaming and DRM are supported by plug-ins and still evolving in HTML5.</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best practice is to use feature detection to serve an HTML5 video experience and fallback to Flash gracefully.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site requires plug-ins and must continue to, you can implement a meta-tag that prompts the user to switch to Internet Explorer for the desktop.</a:t>
            </a:r>
            <a:endParaRPr lang="en-US"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Browsing without Plug-Ins (http://blogs.msdn.com/b/ie/archive/2011/08/31/browsing-without-plug-ins.aspx)</a:t>
            </a:r>
          </a:p>
          <a:p>
            <a:pPr marL="350354" lvl="1" indent="-171450">
              <a:buFont typeface="Wingdings" pitchFamily="2" charset="2"/>
              <a:buChar char="§"/>
            </a:pPr>
            <a:r>
              <a:rPr lang="en-US" baseline="0" dirty="0" smtClean="0"/>
              <a:t>Meta-tag switch to Internet Explorer for the desktop (http://blogs.msdn.com/b/ie/archive/2012/01/31/web-sites-and-a-plug-in-free-web.aspx)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A6E752-5CB1-4BAB-866B-DCB1B31CBC96}" type="datetime1">
              <a:rPr lang="en-US" smtClean="0"/>
              <a:t>4/29/2012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50</a:t>
            </a:fld>
            <a:endParaRPr lang="en-US" dirty="0"/>
          </a:p>
        </p:txBody>
      </p:sp>
    </p:spTree>
    <p:extLst>
      <p:ext uri="{BB962C8B-B14F-4D97-AF65-F5344CB8AC3E}">
        <p14:creationId xmlns:p14="http://schemas.microsoft.com/office/powerpoint/2010/main" val="1280212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IE9</a:t>
            </a:r>
            <a:r>
              <a:rPr lang="en-US" baseline="0" dirty="0" smtClean="0"/>
              <a:t> introduced the idea that sites can feel more like native applications in Windows 7.  This began with the idea that sites can have their logo right on the taskbar.  Many top sites like Huffington Post, </a:t>
            </a:r>
            <a:r>
              <a:rPr lang="en-US" baseline="0" dirty="0" err="1" smtClean="0"/>
              <a:t>Flixster</a:t>
            </a:r>
            <a:r>
              <a:rPr lang="en-US" baseline="0" dirty="0" smtClean="0"/>
              <a:t>, and Gilt got an average of 50% more engagement (like time of site, page depth, repeat visits) when users pin their site.  We created tools on BuildMyPinnedSite.com to help make this easier for developers to code this in a few minutes.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is pinning evolved for Windows 8.  Now your sites sits right with native and metro-style apps on the Windows 8 Start Screen.  The favicons and </a:t>
            </a:r>
            <a:r>
              <a:rPr lang="en-US" baseline="0" dirty="0" err="1" smtClean="0"/>
              <a:t>jumplists</a:t>
            </a:r>
            <a:r>
              <a:rPr lang="en-US" baseline="0" dirty="0" smtClean="0"/>
              <a:t> you created for IE9 light-up on IE10 too.  You can use outside-of-browser notifications to catch your user’s attention even when the site is not open or active.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Most importantly, pinning is easily discovered in the metro browser at one-click.  You not longer need to prompt your users to drag an icon or site tab to pin.</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Web browsing in Windows 8 (http://blogs.msdn.com/b/b8/archive/2012/03/13/web-browsing-in-windows-8-consumer-preview-with-ie10.aspx)</a:t>
            </a:r>
          </a:p>
          <a:p>
            <a:pPr marL="350354" lvl="1" indent="-171450">
              <a:buFont typeface="Wingdings" pitchFamily="2" charset="2"/>
              <a:buChar char="§"/>
            </a:pPr>
            <a:r>
              <a:rPr lang="en-US" baseline="0" dirty="0" smtClean="0"/>
              <a:t>IE10 pinning in Windows 8 test drive (http://ie.microsoft.com/testdrive/Browser/SitePinningInWin8/)</a:t>
            </a:r>
          </a:p>
          <a:p>
            <a:pPr marL="350354" lvl="1" indent="-171450">
              <a:buFont typeface="Wingdings" pitchFamily="2" charset="2"/>
              <a:buChar char="§"/>
            </a:pPr>
            <a:r>
              <a:rPr lang="en-US" baseline="0" dirty="0" err="1" smtClean="0"/>
              <a:t>BuildMyPinnedSite</a:t>
            </a:r>
            <a:r>
              <a:rPr lang="en-US" baseline="0" dirty="0" smtClean="0"/>
              <a:t> (http://www.buildmypinnedsite.com)</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FD736D-534D-4071-B5D8-582FE076DB14}" type="datetime1">
              <a:rPr lang="en-US" smtClean="0"/>
              <a:t>4/29/2012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51</a:t>
            </a:fld>
            <a:endParaRPr lang="en-US" dirty="0"/>
          </a:p>
        </p:txBody>
      </p:sp>
    </p:spTree>
    <p:extLst>
      <p:ext uri="{BB962C8B-B14F-4D97-AF65-F5344CB8AC3E}">
        <p14:creationId xmlns:p14="http://schemas.microsoft.com/office/powerpoint/2010/main" val="2784070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Finally,</a:t>
            </a:r>
            <a:r>
              <a:rPr lang="en-US" baseline="0" dirty="0" smtClean="0"/>
              <a:t> IE10 allows your users to easily get the metro app you’ve built for Windows 8. You can link the two with a couple lines of code, prompting the user to go to the marketplace and try or buy.  You can also easily switch between the app and site.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Sites make money in different ways than apps like subscriptions, ads, and secure purchases.  This offers a “no compromise” opportunity for users to interact with either experience according to your business goals.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Connect your website to a metro app (http://msdn.microsoft.com/en-us/library/IE/hh781489(v=vs.85).aspx)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4DC960-DB8F-4E25-9205-CAB7E93A5495}" type="datetime1">
              <a:rPr lang="en-US" smtClean="0"/>
              <a:t>4/29/2012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52</a:t>
            </a:fld>
            <a:endParaRPr lang="en-US" dirty="0"/>
          </a:p>
        </p:txBody>
      </p:sp>
    </p:spTree>
    <p:extLst>
      <p:ext uri="{BB962C8B-B14F-4D97-AF65-F5344CB8AC3E}">
        <p14:creationId xmlns:p14="http://schemas.microsoft.com/office/powerpoint/2010/main" val="1710378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Demo: </a:t>
            </a:r>
            <a:r>
              <a:rPr lang="en-US" dirty="0" smtClean="0"/>
              <a:t>http://www.cuttherope.ie/</a:t>
            </a:r>
            <a:r>
              <a:rPr lang="en-US" baseline="0" dirty="0" smtClean="0"/>
              <a:t>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Brought to life in an HTML5 standards browser for IE9.  Works great in Firefox, Chrome, and IE10 too.</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Uses HTML5, CSS3, and JS converted to a Windows 8 metro app in a weekend</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the developer “behind the scenes” for code samples on how to create HTML5 games.  You can also search MSDN or BuildNewGames.com to learn 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Shows how IE10 browser features (touch-friendly, plug-in free, pinning, metro app discovery) all work together in a seamless web experience that rivals native apps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4/29/2012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53</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baseline="0" dirty="0" smtClean="0"/>
              <a:t>More great demos:</a:t>
            </a:r>
          </a:p>
          <a:p>
            <a:pPr marL="171450" indent="-171450">
              <a:buFont typeface="Wingdings" pitchFamily="2" charset="2"/>
              <a:buChar char="§"/>
            </a:pPr>
            <a:r>
              <a:rPr lang="en-US" b="0" baseline="0" dirty="0" smtClean="0"/>
              <a:t>Disney </a:t>
            </a:r>
            <a:r>
              <a:rPr lang="en-US" b="0" baseline="0" dirty="0" err="1" smtClean="0"/>
              <a:t>Tron</a:t>
            </a:r>
            <a:r>
              <a:rPr lang="en-US" b="0" baseline="0" dirty="0" smtClean="0"/>
              <a:t> (http://disneydigitalbooks.go.com/tron/) – SVG and canvas in a digital comic book built with IE9</a:t>
            </a:r>
          </a:p>
          <a:p>
            <a:pPr marL="171450" indent="-171450">
              <a:buFont typeface="Wingdings" pitchFamily="2" charset="2"/>
              <a:buChar char="§"/>
            </a:pPr>
            <a:r>
              <a:rPr lang="en-US" b="0" baseline="0" dirty="0" smtClean="0"/>
              <a:t>World’s Biggest </a:t>
            </a:r>
            <a:r>
              <a:rPr lang="en-US" b="0" baseline="0" dirty="0" err="1" smtClean="0"/>
              <a:t>Pacman</a:t>
            </a:r>
            <a:r>
              <a:rPr lang="en-US" b="0" baseline="0" dirty="0" smtClean="0"/>
              <a:t> (http://worldsbiggestpacman.com/) – Social integration with a giant set of canvas-based game boards with IE9</a:t>
            </a:r>
          </a:p>
          <a:p>
            <a:pPr marL="171450" indent="-171450">
              <a:buFont typeface="Wingdings" pitchFamily="2" charset="2"/>
              <a:buChar char="§"/>
            </a:pPr>
            <a:r>
              <a:rPr lang="en-US" b="0" baseline="0" dirty="0" smtClean="0"/>
              <a:t>Lost World’s Fairs (http://lostworldsfairs.com/) – WOFF fonts.  Magnify to show how clear the font resolution is.</a:t>
            </a:r>
          </a:p>
          <a:p>
            <a:pPr marL="171450" indent="-171450">
              <a:buFont typeface="Wingdings" pitchFamily="2" charset="2"/>
              <a:buChar char="§"/>
            </a:pPr>
            <a:r>
              <a:rPr lang="en-US" b="0" baseline="0" dirty="0" smtClean="0"/>
              <a:t>Hunger Games (http://thecapitoltour.pn/) – Image skewing and embedded HTML5 videos.  A digital experience for movies that normally would require plug-ins.</a:t>
            </a:r>
          </a:p>
          <a:p>
            <a:pPr marL="171450" indent="-171450">
              <a:buFont typeface="Wingdings" pitchFamily="2" charset="2"/>
              <a:buChar char="§"/>
            </a:pPr>
            <a:r>
              <a:rPr lang="en-US" b="0" baseline="0" dirty="0" err="1" smtClean="0"/>
              <a:t>Marchmallow</a:t>
            </a:r>
            <a:r>
              <a:rPr lang="en-US" b="0" baseline="0" dirty="0" smtClean="0"/>
              <a:t> people (http://www.beautyoftheweb.com/bored2death/) – </a:t>
            </a:r>
            <a:r>
              <a:rPr lang="en-US" b="0" baseline="0" dirty="0" err="1" smtClean="0"/>
              <a:t>sillyness</a:t>
            </a:r>
            <a:r>
              <a:rPr lang="en-US" b="0" baseline="0" dirty="0" smtClean="0"/>
              <a:t> in an HTML5 game with canvas.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1097870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26C70BA7-54A9-4C9D-A4D9-4CF62DB81B3C}" type="slidenum">
              <a:rPr lang="en-US" smtClean="0"/>
              <a:t>55</a:t>
            </a:fld>
            <a:endParaRPr lang="en-US"/>
          </a:p>
        </p:txBody>
      </p:sp>
    </p:spTree>
    <p:extLst>
      <p:ext uri="{BB962C8B-B14F-4D97-AF65-F5344CB8AC3E}">
        <p14:creationId xmlns:p14="http://schemas.microsoft.com/office/powerpoint/2010/main" val="284630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57</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59</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886396"/>
          </a:xfrm>
        </p:spPr>
        <p:txBody>
          <a:bodyPr/>
          <a:lstStyle>
            <a:lvl1pPr>
              <a:defRPr sz="6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1"/>
            <a:ext cx="11149013" cy="2291397"/>
          </a:xfrm>
          <a:prstGeom prst="rect">
            <a:avLst/>
          </a:prstGeom>
        </p:spPr>
        <p:txBody>
          <a:bodyPr/>
          <a:lstStyle>
            <a:lvl1pPr marL="378818" indent="-378818">
              <a:buFont typeface="Wingdings" pitchFamily="2" charset="2"/>
              <a:buChar char=""/>
              <a:defRPr sz="5300">
                <a:latin typeface="+mn-lt"/>
              </a:defRPr>
            </a:lvl1pPr>
            <a:lvl2pPr marL="689913" indent="-311096">
              <a:buFont typeface="Wingdings" pitchFamily="2" charset="2"/>
              <a:buChar char=""/>
              <a:defRPr>
                <a:latin typeface="+mn-lt"/>
              </a:defRPr>
            </a:lvl2pPr>
            <a:lvl3pPr marL="988311" indent="-298398">
              <a:buFont typeface="Wingdings" pitchFamily="2" charset="2"/>
              <a:buChar char=""/>
              <a:tabLst/>
              <a:defRPr>
                <a:latin typeface="+mn-lt"/>
              </a:defRPr>
            </a:lvl3pPr>
            <a:lvl4pPr marL="1218987" indent="-230677">
              <a:buFont typeface="Wingdings" pitchFamily="2" charset="2"/>
              <a:buChar char=""/>
              <a:defRPr>
                <a:latin typeface="+mn-lt"/>
              </a:defRPr>
            </a:lvl4pPr>
            <a:lvl5pPr marL="1449664" indent="-230677">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819603"/>
            <a:ext cx="10689432" cy="1218795"/>
          </a:xfrm>
        </p:spPr>
        <p:txBody>
          <a:bodyPr anchor="ctr" anchorCtr="0"/>
          <a:lstStyle>
            <a:lvl1pPr>
              <a:defRPr sz="8800" spc="-4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3" y="-383423"/>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5"/>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3"/>
            <a:ext cx="875009" cy="87501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49" y="1200179"/>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2"/>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9" y="4827763"/>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7"/>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9" y="1115602"/>
            <a:ext cx="1255574" cy="125557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5" y="512952"/>
            <a:ext cx="513190" cy="513191"/>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12" y="1011536"/>
            <a:ext cx="244474"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2" y="1879032"/>
            <a:ext cx="875009" cy="875011"/>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3" y="5410282"/>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5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Non-shaded Two Column List with Bullets and Column Titles">
    <p:spTree>
      <p:nvGrpSpPr>
        <p:cNvPr id="1" name=""/>
        <p:cNvGrpSpPr/>
        <p:nvPr/>
      </p:nvGrpSpPr>
      <p:grpSpPr>
        <a:xfrm>
          <a:off x="0" y="0"/>
          <a:ext cx="0" cy="0"/>
          <a:chOff x="0" y="0"/>
          <a:chExt cx="0" cy="0"/>
        </a:xfrm>
      </p:grpSpPr>
      <p:sp>
        <p:nvSpPr>
          <p:cNvPr id="11" name="Rectangle 10"/>
          <p:cNvSpPr/>
          <p:nvPr userDrawn="1"/>
        </p:nvSpPr>
        <p:spPr bwMode="auto">
          <a:xfrm>
            <a:off x="5283201" y="1562100"/>
            <a:ext cx="6604000" cy="4660901"/>
          </a:xfrm>
          <a:prstGeom prst="rect">
            <a:avLst/>
          </a:pr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3" name="Right Arrow Callout 12"/>
          <p:cNvSpPr/>
          <p:nvPr userDrawn="1"/>
        </p:nvSpPr>
        <p:spPr bwMode="auto">
          <a:xfrm>
            <a:off x="381001" y="1562102"/>
            <a:ext cx="6235700" cy="4660900"/>
          </a:xfrm>
          <a:prstGeom prst="rightArrowCallout">
            <a:avLst>
              <a:gd name="adj1" fmla="val 22875"/>
              <a:gd name="adj2" fmla="val 27522"/>
              <a:gd name="adj3" fmla="val 14401"/>
              <a:gd name="adj4" fmla="val 82516"/>
            </a:avLst>
          </a:prstGeom>
          <a:solidFill>
            <a:schemeClr val="bg1">
              <a:lumMod val="9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2" name="Content Placeholder 11"/>
          <p:cNvSpPr>
            <a:spLocks noGrp="1"/>
          </p:cNvSpPr>
          <p:nvPr>
            <p:ph sz="quarter" idx="12"/>
          </p:nvPr>
        </p:nvSpPr>
        <p:spPr>
          <a:xfrm>
            <a:off x="561406" y="1756126"/>
            <a:ext cx="4847001" cy="276999"/>
          </a:xfrm>
        </p:spPr>
        <p:txBody>
          <a:bodyPr/>
          <a:lstStyle>
            <a:lvl1pPr marL="0" indent="0">
              <a:buNone/>
              <a:defRPr sz="2000" b="0" cap="all" baseline="0">
                <a:latin typeface="+mj-lt"/>
              </a:defRPr>
            </a:lvl1pPr>
          </a:lstStyle>
          <a:p>
            <a:pPr lvl="0"/>
            <a:r>
              <a:rPr lang="en-US" dirty="0" smtClean="0"/>
              <a:t>Click to edit Master text styles</a:t>
            </a:r>
          </a:p>
        </p:txBody>
      </p:sp>
      <p:sp>
        <p:nvSpPr>
          <p:cNvPr id="14" name="Content Placeholder 13"/>
          <p:cNvSpPr>
            <a:spLocks noGrp="1"/>
          </p:cNvSpPr>
          <p:nvPr>
            <p:ph sz="quarter" idx="13"/>
          </p:nvPr>
        </p:nvSpPr>
        <p:spPr>
          <a:xfrm>
            <a:off x="6894756" y="1756126"/>
            <a:ext cx="4809772" cy="276999"/>
          </a:xfrm>
        </p:spPr>
        <p:txBody>
          <a:bodyPr/>
          <a:lstStyle>
            <a:lvl1pPr marL="0" indent="0">
              <a:buNone/>
              <a:defRPr lang="en-US" sz="2000" b="0" kern="1200" cap="all" baseline="0" dirty="0">
                <a:solidFill>
                  <a:schemeClr val="tx1">
                    <a:lumMod val="75000"/>
                    <a:lumOff val="25000"/>
                    <a:alpha val="99000"/>
                  </a:schemeClr>
                </a:solidFill>
                <a:latin typeface="+mj-lt"/>
                <a:ea typeface="+mn-ea"/>
                <a:cs typeface="+mn-cs"/>
              </a:defRPr>
            </a:lvl1pPr>
          </a:lstStyle>
          <a:p>
            <a:pPr marL="0" lvl="0" indent="0" algn="l" defTabSz="914325" rtl="0" eaLnBrk="1" latinLnBrk="0" hangingPunct="1">
              <a:lnSpc>
                <a:spcPct val="90000"/>
              </a:lnSpc>
              <a:spcBef>
                <a:spcPct val="20000"/>
              </a:spcBef>
              <a:buClr>
                <a:srgbClr val="00DCFF"/>
              </a:buClr>
              <a:buSzPct val="90000"/>
              <a:buFont typeface="Arial" pitchFamily="34" charset="0"/>
              <a:buNone/>
            </a:pPr>
            <a:r>
              <a:rPr lang="en-US" dirty="0" smtClean="0"/>
              <a:t>Click to edit Master text styles</a:t>
            </a:r>
          </a:p>
        </p:txBody>
      </p:sp>
      <p:sp>
        <p:nvSpPr>
          <p:cNvPr id="2" name="Date Placeholder 1"/>
          <p:cNvSpPr>
            <a:spLocks noGrp="1"/>
          </p:cNvSpPr>
          <p:nvPr>
            <p:ph type="dt" sz="half" idx="14"/>
          </p:nvPr>
        </p:nvSpPr>
        <p:spPr>
          <a:xfrm>
            <a:off x="609602" y="6356351"/>
            <a:ext cx="2843213" cy="365125"/>
          </a:xfrm>
          <a:prstGeom prst="rect">
            <a:avLst/>
          </a:prstGeom>
        </p:spPr>
        <p:txBody>
          <a:bodyPr lIns="121899" tIns="60949" rIns="121899" bIns="60949"/>
          <a:lstStyle/>
          <a:p>
            <a:endParaRPr lang="en-US" dirty="0">
              <a:solidFill>
                <a:srgbClr val="292929">
                  <a:tint val="75000"/>
                </a:srgbClr>
              </a:solidFill>
            </a:endParaRPr>
          </a:p>
        </p:txBody>
      </p:sp>
      <p:sp>
        <p:nvSpPr>
          <p:cNvPr id="5" name="Footer Placeholder 4"/>
          <p:cNvSpPr>
            <a:spLocks noGrp="1"/>
          </p:cNvSpPr>
          <p:nvPr>
            <p:ph type="ftr" sz="quarter" idx="15"/>
          </p:nvPr>
        </p:nvSpPr>
        <p:spPr>
          <a:xfrm>
            <a:off x="4164013" y="6356351"/>
            <a:ext cx="3860800" cy="365125"/>
          </a:xfrm>
          <a:prstGeom prst="rect">
            <a:avLst/>
          </a:prstGeom>
        </p:spPr>
        <p:txBody>
          <a:bodyPr lIns="121899" tIns="60949" rIns="121899" bIns="60949"/>
          <a:lstStyle/>
          <a:p>
            <a:r>
              <a:rPr lang="en-US" dirty="0" smtClean="0">
                <a:solidFill>
                  <a:srgbClr val="292929">
                    <a:tint val="75000"/>
                  </a:srgbClr>
                </a:solidFill>
              </a:rPr>
              <a:t>Microsoft Confidential</a:t>
            </a:r>
            <a:endParaRPr lang="en-US" dirty="0">
              <a:solidFill>
                <a:srgbClr val="292929">
                  <a:tint val="75000"/>
                </a:srgbClr>
              </a:solidFill>
            </a:endParaRPr>
          </a:p>
        </p:txBody>
      </p:sp>
      <p:sp>
        <p:nvSpPr>
          <p:cNvPr id="7" name="Slide Number Placeholder 6"/>
          <p:cNvSpPr>
            <a:spLocks noGrp="1"/>
          </p:cNvSpPr>
          <p:nvPr>
            <p:ph type="sldNum" sz="quarter" idx="16"/>
          </p:nvPr>
        </p:nvSpPr>
        <p:spPr>
          <a:xfrm>
            <a:off x="8736014" y="6356351"/>
            <a:ext cx="2843211" cy="365125"/>
          </a:xfrm>
          <a:prstGeom prst="rect">
            <a:avLst/>
          </a:prstGeom>
        </p:spPr>
        <p:txBody>
          <a:bodyPr lIns="121899" tIns="60949" rIns="121899" bIns="60949"/>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
        <p:nvSpPr>
          <p:cNvPr id="9" name="Text Placeholder 8"/>
          <p:cNvSpPr>
            <a:spLocks noGrp="1"/>
          </p:cNvSpPr>
          <p:nvPr>
            <p:ph type="body" sz="quarter" idx="17"/>
          </p:nvPr>
        </p:nvSpPr>
        <p:spPr>
          <a:xfrm>
            <a:off x="580914" y="2159001"/>
            <a:ext cx="4702287"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8" name="Text Placeholder 8"/>
          <p:cNvSpPr>
            <a:spLocks noGrp="1"/>
          </p:cNvSpPr>
          <p:nvPr>
            <p:ph type="body" sz="quarter" idx="18"/>
          </p:nvPr>
        </p:nvSpPr>
        <p:spPr>
          <a:xfrm>
            <a:off x="6876827" y="2159001"/>
            <a:ext cx="4827700"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9" name="Title 1"/>
          <p:cNvSpPr>
            <a:spLocks noGrp="1"/>
          </p:cNvSpPr>
          <p:nvPr>
            <p:ph type="title"/>
          </p:nvPr>
        </p:nvSpPr>
        <p:spPr>
          <a:xfrm>
            <a:off x="580914" y="546101"/>
            <a:ext cx="11149013" cy="660401"/>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20" name="Text Placeholder 2"/>
          <p:cNvSpPr>
            <a:spLocks noGrp="1"/>
          </p:cNvSpPr>
          <p:nvPr>
            <p:ph type="body" idx="1"/>
          </p:nvPr>
        </p:nvSpPr>
        <p:spPr>
          <a:xfrm>
            <a:off x="609600" y="270831"/>
            <a:ext cx="11081214" cy="271085"/>
          </a:xfrm>
        </p:spPr>
        <p:txBody>
          <a:bodyPr anchor="t" anchorCtr="0">
            <a:noAutofit/>
          </a:bodyPr>
          <a:lstStyle>
            <a:lvl1pPr marL="0" indent="0">
              <a:lnSpc>
                <a:spcPct val="90000"/>
              </a:lnSpc>
              <a:spcBef>
                <a:spcPts val="0"/>
              </a:spcBef>
              <a:buNone/>
              <a:defRPr sz="1600" b="1" cap="all" baseline="0"/>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659744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81"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19" y="1298577"/>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1" y="-160540"/>
            <a:ext cx="875009" cy="87501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19" y="5753557"/>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4"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2" y="6339014"/>
            <a:ext cx="2361286" cy="2361287"/>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4" y="-160540"/>
            <a:ext cx="513190" cy="513191"/>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8" y="1234417"/>
            <a:ext cx="244474" cy="244475"/>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1"/>
            <a:ext cx="875009" cy="875011"/>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3" y="5410282"/>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4800" kern="1200" spc="-93" baseline="0" dirty="0">
                <a:gradFill>
                  <a:gsLst>
                    <a:gs pos="2083">
                      <a:schemeClr val="tx1"/>
                    </a:gs>
                    <a:gs pos="99000">
                      <a:schemeClr val="tx1"/>
                    </a:gs>
                  </a:gsLst>
                  <a:lin ang="5400000" scaled="0"/>
                </a:gradFill>
                <a:latin typeface="+mj-lt"/>
                <a:ea typeface="+mn-ea"/>
                <a:cs typeface="+mn-cs"/>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l" defTabSz="121893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7800"/>
            <a:ext cx="10237787" cy="914096"/>
          </a:xfrm>
        </p:spPr>
        <p:txBody>
          <a:bodyPr wrap="square" anchor="ctr">
            <a:noAutofit/>
          </a:bodyPr>
          <a:lstStyle>
            <a:lvl1pPr marL="0" indent="0">
              <a:buNone/>
              <a:defRPr sz="8800" spc="-20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447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930403"/>
            <a:ext cx="10689432" cy="997196"/>
          </a:xfrm>
        </p:spPr>
        <p:txBody>
          <a:bodyPr anchor="ctr" anchorCtr="0"/>
          <a:lstStyle>
            <a:lvl1pPr>
              <a:defRPr sz="72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470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 id="2147483783" r:id="rId21"/>
    <p:sldLayoutId id="2147483784" r:id="rId22"/>
    <p:sldLayoutId id="2147483785"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usatoday.com/tech/columnist/edwardbaig/story/2011-09-14/baig-windows-8/50402768/1" TargetMode="External"/><Relationship Id="rId5" Type="http://schemas.openxmlformats.org/officeDocument/2006/relationships/hyperlink" Target="http://money.cnn.com/galleries/2011/technology/1109/gallery.windows_8/" TargetMode="External"/><Relationship Id="rId4" Type="http://schemas.openxmlformats.org/officeDocument/2006/relationships/hyperlink" Target="http://venturebeat.com/2011/09/13/windows-8-re-imagines-user-experience-adds-major-performance-gain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venturebeat.com/2011/09/13/windows-8-re-imagines-user-experience-adds-major-performance-gains/" TargetMode="Externa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0.xml"/><Relationship Id="rId4"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tags" Target="../tags/tag28.xml"/><Relationship Id="rId11" Type="http://schemas.openxmlformats.org/officeDocument/2006/relationships/image" Target="../media/image9.emf"/><Relationship Id="rId5" Type="http://schemas.openxmlformats.org/officeDocument/2006/relationships/tags" Target="../tags/tag27.xml"/><Relationship Id="rId10" Type="http://schemas.openxmlformats.org/officeDocument/2006/relationships/oleObject" Target="../embeddings/oleObject13.bin"/><Relationship Id="rId4" Type="http://schemas.openxmlformats.org/officeDocument/2006/relationships/tags" Target="../tags/tag26.xml"/><Relationship Id="rId9"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31.xml"/><Relationship Id="rId7" Type="http://schemas.openxmlformats.org/officeDocument/2006/relationships/image" Target="../media/image9.emf"/><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2.xml"/><Relationship Id="rId1" Type="http://schemas.openxmlformats.org/officeDocument/2006/relationships/vmlDrawing" Target="../drawings/vmlDrawing15.vml"/><Relationship Id="rId6" Type="http://schemas.openxmlformats.org/officeDocument/2006/relationships/image" Target="../media/image9.emf"/><Relationship Id="rId5" Type="http://schemas.openxmlformats.org/officeDocument/2006/relationships/oleObject" Target="../embeddings/oleObject15.bin"/><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smtClean="0">
                  <a:gradFill>
                    <a:gsLst>
                      <a:gs pos="0">
                        <a:srgbClr val="595959"/>
                      </a:gs>
                      <a:gs pos="86000">
                        <a:srgbClr val="595959"/>
                      </a:gs>
                    </a:gsLst>
                    <a:lin ang="5400000" scaled="0"/>
                  </a:gradFill>
                  <a:latin typeface="Segoe UI Light" pitchFamily="34" charset="0"/>
                </a:rPr>
                <a:t>Matthew Osborn | @</a:t>
              </a:r>
              <a:r>
                <a:rPr lang="en-US" sz="2600" spc="-100" dirty="0" err="1" smtClean="0">
                  <a:gradFill>
                    <a:gsLst>
                      <a:gs pos="0">
                        <a:srgbClr val="595959"/>
                      </a:gs>
                      <a:gs pos="86000">
                        <a:srgbClr val="595959"/>
                      </a:gs>
                    </a:gsLst>
                    <a:lin ang="5400000" scaled="0"/>
                  </a:gradFill>
                  <a:latin typeface="Segoe UI Light" pitchFamily="34" charset="0"/>
                </a:rPr>
                <a:t>osbornm</a:t>
              </a:r>
              <a:endParaRPr lang="en-US" sz="2600" spc="-100" dirty="0">
                <a:gradFill>
                  <a:gsLst>
                    <a:gs pos="0">
                      <a:srgbClr val="595959"/>
                    </a:gs>
                    <a:gs pos="86000">
                      <a:srgbClr val="595959"/>
                    </a:gs>
                  </a:gsLst>
                  <a:lin ang="5400000" scaled="0"/>
                </a:gradFill>
                <a:latin typeface="Segoe UI Light" pitchFamily="34" charset="0"/>
              </a:endParaRP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0" y="1414161"/>
            <a:ext cx="11234059" cy="2565070"/>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&lt;title&gt;@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t>
            </a:r>
            <a:r>
              <a:rPr lang="en-US" sz="2000" dirty="0">
                <a:solidFill>
                  <a:schemeClr val="accent6"/>
                </a:solidFill>
                <a:latin typeface="Consolas" pitchFamily="49" charset="0"/>
                <a:cs typeface="Consolas" pitchFamily="49" charset="0"/>
              </a:rPr>
              <a:t>application-name</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-tooltip</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-window</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width=1024;height=768</a:t>
            </a:r>
            <a:r>
              <a:rPr lang="en-US" sz="2000" dirty="0">
                <a:solidFill>
                  <a:schemeClr val="tx1"/>
                </a:solidFill>
                <a:latin typeface="Consolas" pitchFamily="49" charset="0"/>
                <a:cs typeface="Consolas" pitchFamily="49" charset="0"/>
              </a:rPr>
              <a:t>" /&gt;</a:t>
            </a: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http://localhost:42179/</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&lt;/head&gt;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766" y="4326123"/>
            <a:ext cx="4269783" cy="2272888"/>
          </a:xfrm>
          <a:prstGeom prst="roundRect">
            <a:avLst>
              <a:gd name="adj" fmla="val 412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844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1" y="1440900"/>
            <a:ext cx="11210308" cy="2814452"/>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a:t>
            </a:r>
            <a:r>
              <a:rPr lang="en-US" sz="2000" dirty="0" err="1">
                <a:solidFill>
                  <a:schemeClr val="accent6"/>
                </a:solidFill>
                <a:latin typeface="Consolas" pitchFamily="49" charset="0"/>
                <a:cs typeface="Consolas" pitchFamily="49" charset="0"/>
              </a:rPr>
              <a:t>navbutton</a:t>
            </a:r>
            <a:r>
              <a:rPr lang="en-US" sz="2000" dirty="0">
                <a:solidFill>
                  <a:schemeClr val="accent6"/>
                </a:solidFill>
                <a:latin typeface="Consolas" pitchFamily="49" charset="0"/>
                <a:cs typeface="Consolas" pitchFamily="49" charset="0"/>
              </a:rPr>
              <a:t>-color" content="#00FF00" /&gt;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57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76" t="11650"/>
          <a:stretch/>
        </p:blipFill>
        <p:spPr bwMode="auto">
          <a:xfrm>
            <a:off x="7386179" y="4869719"/>
            <a:ext cx="4275370" cy="172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2241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Customizing the Icon</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71573"/>
            <a:ext cx="11210308" cy="306383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a:t>
            </a:r>
            <a:r>
              <a:rPr lang="en-US" sz="2000" dirty="0" err="1">
                <a:solidFill>
                  <a:schemeClr val="tx1"/>
                </a:solidFill>
                <a:latin typeface="Consolas" pitchFamily="49" charset="0"/>
                <a:cs typeface="Consolas" pitchFamily="49" charset="0"/>
              </a:rPr>
              <a:t>navbutton</a:t>
            </a:r>
            <a:r>
              <a:rPr lang="en-US" sz="2000" dirty="0">
                <a:solidFill>
                  <a:schemeClr val="tx1"/>
                </a:solidFill>
                <a:latin typeface="Consolas" pitchFamily="49" charset="0"/>
                <a:cs typeface="Consolas" pitchFamily="49" charset="0"/>
              </a:rPr>
              <a:t>-color" content="#00FF00" </a:t>
            </a:r>
            <a:r>
              <a:rPr lang="en-US" sz="2000" dirty="0" smtClean="0">
                <a:solidFill>
                  <a:schemeClr val="tx1"/>
                </a:solidFill>
                <a:latin typeface="Consolas" pitchFamily="49" charset="0"/>
                <a:cs typeface="Consolas" pitchFamily="49" charset="0"/>
              </a:rPr>
              <a:t>/&gt;</a:t>
            </a:r>
          </a:p>
          <a:p>
            <a:r>
              <a:rPr lang="en-US" sz="2000" dirty="0">
                <a:solidFill>
                  <a:schemeClr val="accent6"/>
                </a:solidFill>
                <a:latin typeface="Consolas" pitchFamily="49" charset="0"/>
                <a:cs typeface="Consolas" pitchFamily="49" charset="0"/>
              </a:rPr>
              <a:t>    &lt;link </a:t>
            </a:r>
            <a:r>
              <a:rPr lang="en-US" sz="2000" dirty="0" err="1">
                <a:solidFill>
                  <a:schemeClr val="accent6"/>
                </a:solidFill>
                <a:latin typeface="Consolas" pitchFamily="49" charset="0"/>
                <a:cs typeface="Consolas" pitchFamily="49" charset="0"/>
              </a:rPr>
              <a:t>rel</a:t>
            </a:r>
            <a:r>
              <a:rPr lang="en-US" sz="2000" dirty="0">
                <a:solidFill>
                  <a:schemeClr val="accent6"/>
                </a:solidFill>
                <a:latin typeface="Consolas" pitchFamily="49" charset="0"/>
                <a:cs typeface="Consolas" pitchFamily="49" charset="0"/>
              </a:rPr>
              <a:t>="shortcut icon" </a:t>
            </a:r>
            <a:r>
              <a:rPr lang="en-US" sz="2000" dirty="0" err="1">
                <a:solidFill>
                  <a:schemeClr val="accent6"/>
                </a:solidFill>
                <a:latin typeface="Consolas" pitchFamily="49" charset="0"/>
                <a:cs typeface="Consolas" pitchFamily="49" charset="0"/>
              </a:rPr>
              <a:t>href</a:t>
            </a:r>
            <a:r>
              <a:rPr lang="en-US" sz="2000" dirty="0">
                <a:solidFill>
                  <a:schemeClr val="accent6"/>
                </a:solidFill>
                <a:latin typeface="Consolas" pitchFamily="49" charset="0"/>
                <a:cs typeface="Consolas" pitchFamily="49" charset="0"/>
              </a:rPr>
              <a:t>="~/slr_camera.ico"/&gt;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665" y="4282121"/>
            <a:ext cx="5643398" cy="233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04734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Adding a Jump List</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98318"/>
            <a:ext cx="11210308" cy="422761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a:t>
            </a:r>
            <a:r>
              <a:rPr lang="en-US" sz="2000" dirty="0" smtClean="0">
                <a:solidFill>
                  <a:schemeClr val="tx1"/>
                </a:solidFill>
                <a:latin typeface="Consolas" pitchFamily="49" charset="0"/>
                <a:cs typeface="Consolas" pitchFamily="49" charset="0"/>
              </a:rPr>
              <a:t>&gt;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a:t>
            </a:r>
            <a:endParaRPr lang="en-US" sz="2000" dirty="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&lt;link </a:t>
            </a:r>
            <a:r>
              <a:rPr lang="en-US" sz="2000" dirty="0" err="1" smtClean="0">
                <a:solidFill>
                  <a:schemeClr val="tx1"/>
                </a:solidFill>
                <a:latin typeface="Consolas" pitchFamily="49" charset="0"/>
                <a:cs typeface="Consolas" pitchFamily="49" charset="0"/>
              </a:rPr>
              <a:t>rel</a:t>
            </a:r>
            <a:r>
              <a:rPr lang="en-US" sz="2000" dirty="0" smtClean="0">
                <a:solidFill>
                  <a:schemeClr val="tx1"/>
                </a:solidFill>
                <a:latin typeface="Consolas" pitchFamily="49" charset="0"/>
                <a:cs typeface="Consolas" pitchFamily="49" charset="0"/>
              </a:rPr>
              <a:t>="shortcut icon" </a:t>
            </a:r>
            <a:r>
              <a:rPr lang="en-US" sz="2000" dirty="0" err="1" smtClean="0">
                <a:solidFill>
                  <a:schemeClr val="tx1"/>
                </a:solidFill>
                <a:latin typeface="Consolas" pitchFamily="49" charset="0"/>
                <a:cs typeface="Consolas" pitchFamily="49" charset="0"/>
              </a:rPr>
              <a:t>href</a:t>
            </a:r>
            <a:r>
              <a:rPr lang="en-US" sz="2000" dirty="0" smtClean="0">
                <a:solidFill>
                  <a:schemeClr val="tx1"/>
                </a:solidFill>
                <a:latin typeface="Consolas" pitchFamily="49" charset="0"/>
                <a:cs typeface="Consolas" pitchFamily="49" charset="0"/>
              </a:rPr>
              <a:t>="~/slr_camera.ico"/&gt;</a:t>
            </a: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content="name=New Gallery;</a:t>
            </a:r>
          </a:p>
          <a:p>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://localhost:42179/New;</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=favicon.ico</a:t>
            </a:r>
            <a:r>
              <a:rPr lang="en-US" sz="2000" dirty="0">
                <a:solidFill>
                  <a:schemeClr val="accent6"/>
                </a:solidFill>
                <a:latin typeface="Consolas" pitchFamily="49" charset="0"/>
                <a:cs typeface="Consolas" pitchFamily="49" charset="0"/>
              </a:rPr>
              <a:t>"/&gt;</a:t>
            </a:r>
          </a:p>
          <a:p>
            <a:endParaRPr lang="en-US" sz="2000" dirty="0">
              <a:solidFill>
                <a:schemeClr val="accent6"/>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a:t>
            </a:r>
          </a:p>
          <a:p>
            <a:r>
              <a:rPr lang="en-US" sz="2000" dirty="0" smtClean="0">
                <a:solidFill>
                  <a:schemeClr val="accent6"/>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="name=Tags;</a:t>
            </a:r>
          </a:p>
          <a:p>
            <a:r>
              <a:rPr lang="en-US" sz="2000" dirty="0">
                <a:solidFill>
                  <a:schemeClr val="accent6"/>
                </a:solidFill>
                <a:latin typeface="Consolas" pitchFamily="49" charset="0"/>
                <a:cs typeface="Consolas" pitchFamily="49" charset="0"/>
              </a:rPr>
              <a:t>  </a:t>
            </a:r>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://localhost:42179/Tag;</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=slr_camera.ico</a:t>
            </a:r>
            <a:r>
              <a:rPr lang="en-US" sz="2000" dirty="0">
                <a:solidFill>
                  <a:schemeClr val="accent6"/>
                </a:solidFill>
                <a:latin typeface="Consolas" pitchFamily="49" charset="0"/>
                <a:cs typeface="Consolas" pitchFamily="49" charset="0"/>
              </a:rPr>
              <a:t>"/&gt;</a:t>
            </a:r>
            <a:endParaRPr lang="en-US" sz="2000" dirty="0" smtClean="0">
              <a:solidFill>
                <a:schemeClr val="accent6"/>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83" y="3802773"/>
            <a:ext cx="3553980" cy="2810752"/>
          </a:xfrm>
          <a:prstGeom prst="roundRect">
            <a:avLst>
              <a:gd name="adj" fmla="val 314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460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0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BuildMyPinnedSite.com</a:t>
            </a:r>
            <a:endParaRPr lang="en-US" dirty="0"/>
          </a:p>
        </p:txBody>
      </p:sp>
      <p:sp>
        <p:nvSpPr>
          <p:cNvPr id="8" name="Text Placeholder 7"/>
          <p:cNvSpPr>
            <a:spLocks noGrp="1"/>
          </p:cNvSpPr>
          <p:nvPr>
            <p:ph type="body" sz="quarter" idx="10"/>
          </p:nvPr>
        </p:nvSpPr>
        <p:spPr>
          <a:xfrm>
            <a:off x="519112" y="1229588"/>
            <a:ext cx="11149013" cy="553998"/>
          </a:xfrm>
        </p:spPr>
        <p:txBody>
          <a:bodyPr/>
          <a:lstStyle/>
          <a:p>
            <a:r>
              <a:rPr lang="en-US" dirty="0" smtClean="0"/>
              <a:t>A site featuring the site-pinning features of IE9</a:t>
            </a:r>
            <a:endParaRPr lang="en-US" dirty="0"/>
          </a:p>
        </p:txBody>
      </p:sp>
      <p:pic>
        <p:nvPicPr>
          <p:cNvPr id="74754" name="Picture 2" descr="C:\Users\bradyg\AppData\Local\Temp\SNAGHTML1536e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009178"/>
            <a:ext cx="9524712" cy="398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25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3947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6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574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623951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6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6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291468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5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4770537"/>
          </a:xfrm>
        </p:spPr>
        <p:txBody>
          <a:bodyPr/>
          <a:lstStyle/>
          <a:p>
            <a:pPr>
              <a:spcAft>
                <a:spcPts val="1200"/>
              </a:spcAft>
            </a:pPr>
            <a:r>
              <a:rPr lang="en-US" sz="6000" b="1" dirty="0" smtClean="0">
                <a:gradFill>
                  <a:gsLst>
                    <a:gs pos="0">
                      <a:schemeClr val="accent2"/>
                    </a:gs>
                    <a:gs pos="100000">
                      <a:schemeClr val="accent2"/>
                    </a:gs>
                  </a:gsLst>
                  <a:lin ang="5400000" scaled="0"/>
                </a:gradFill>
              </a:rPr>
              <a:t>40</a:t>
            </a:r>
            <a:r>
              <a:rPr lang="en-US" sz="4000" dirty="0" smtClean="0">
                <a:gradFill>
                  <a:gsLst>
                    <a:gs pos="0">
                      <a:schemeClr val="accent2"/>
                    </a:gs>
                    <a:gs pos="100000">
                      <a:schemeClr val="accent2"/>
                    </a:gs>
                  </a:gsLst>
                  <a:lin ang="5400000" scaled="0"/>
                </a:gradFill>
                <a:latin typeface="Segoe UI Light" pitchFamily="34" charset="0"/>
              </a:rPr>
              <a:t> W3C Member Organizations</a:t>
            </a:r>
          </a:p>
          <a:p>
            <a:pPr>
              <a:spcAft>
                <a:spcPts val="1200"/>
              </a:spcAft>
            </a:pPr>
            <a:r>
              <a:rPr lang="en-US" sz="6000" b="1" dirty="0"/>
              <a:t>411</a:t>
            </a:r>
            <a:r>
              <a:rPr lang="en-US" sz="4000" dirty="0">
                <a:latin typeface="Segoe UI Light" pitchFamily="34" charset="0"/>
              </a:rPr>
              <a:t> group </a:t>
            </a:r>
            <a:r>
              <a:rPr lang="en-US" sz="4000" dirty="0" smtClean="0">
                <a:latin typeface="Segoe UI Light" pitchFamily="34" charset="0"/>
              </a:rPr>
              <a:t>participants</a:t>
            </a:r>
          </a:p>
          <a:p>
            <a:pPr>
              <a:spcAft>
                <a:spcPts val="1200"/>
              </a:spcAft>
            </a:pPr>
            <a:r>
              <a:rPr lang="en-US" sz="6000" b="1" dirty="0"/>
              <a:t>280</a:t>
            </a:r>
            <a:r>
              <a:rPr lang="en-US" sz="4000" dirty="0">
                <a:latin typeface="Segoe UI Light" pitchFamily="34" charset="0"/>
              </a:rPr>
              <a:t> invited </a:t>
            </a:r>
            <a:r>
              <a:rPr lang="en-US" sz="4000" dirty="0" smtClean="0">
                <a:latin typeface="Segoe UI Light" pitchFamily="34" charset="0"/>
              </a:rPr>
              <a:t>experts</a:t>
            </a:r>
          </a:p>
          <a:p>
            <a:pPr>
              <a:spcAft>
                <a:spcPts val="1200"/>
              </a:spcAft>
            </a:pPr>
            <a:r>
              <a:rPr lang="en-US" sz="6000" b="1" dirty="0"/>
              <a:t>9</a:t>
            </a:r>
            <a:r>
              <a:rPr lang="en-US" sz="4000" dirty="0">
                <a:latin typeface="Segoe UI Light" pitchFamily="34" charset="0"/>
              </a:rPr>
              <a:t>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a:t>
            </a:r>
            <a:r>
              <a:rPr lang="en-US" sz="6000" b="1" dirty="0"/>
              <a:t>4000</a:t>
            </a:r>
            <a:r>
              <a:rPr lang="en-US" sz="4000" dirty="0" smtClean="0">
                <a:latin typeface="Segoe UI Light" pitchFamily="34" charset="0"/>
              </a:rPr>
              <a:t>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79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noChangeAspect="1" noEditPoints="1"/>
          </p:cNvSpPr>
          <p:nvPr/>
        </p:nvSpPr>
        <p:spPr bwMode="black">
          <a:xfrm>
            <a:off x="7020605" y="1141413"/>
            <a:ext cx="4647520" cy="470580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HTML 5 At a Glance</a:t>
            </a:r>
            <a:endParaRPr lang="en-US" dirty="0"/>
          </a:p>
        </p:txBody>
      </p:sp>
      <p:sp>
        <p:nvSpPr>
          <p:cNvPr id="3" name="Text Placeholder 2"/>
          <p:cNvSpPr>
            <a:spLocks noGrp="1"/>
          </p:cNvSpPr>
          <p:nvPr>
            <p:ph type="body" sz="quarter" idx="10"/>
          </p:nvPr>
        </p:nvSpPr>
        <p:spPr>
          <a:xfrm>
            <a:off x="519112" y="1444752"/>
            <a:ext cx="11149013" cy="4985980"/>
          </a:xfrm>
        </p:spPr>
        <p:txBody>
          <a:bodyPr/>
          <a:lstStyle/>
          <a:p>
            <a:pPr marL="0" indent="3175">
              <a:spcBef>
                <a:spcPct val="20000"/>
              </a:spcBef>
              <a:spcAft>
                <a:spcPts val="1200"/>
              </a:spcAft>
            </a:pPr>
            <a:r>
              <a:rPr lang="en-US" dirty="0">
                <a:solidFill>
                  <a:schemeClr val="accent2">
                    <a:alpha val="99000"/>
                  </a:schemeClr>
                </a:solidFill>
              </a:rPr>
              <a:t>Commonly used to refer to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modern </a:t>
            </a:r>
            <a:r>
              <a:rPr lang="en-US" dirty="0">
                <a:solidFill>
                  <a:schemeClr val="accent2">
                    <a:alpha val="99000"/>
                  </a:schemeClr>
                </a:solidFill>
              </a:rPr>
              <a:t>open </a:t>
            </a:r>
            <a:r>
              <a:rPr lang="en-US" dirty="0" smtClean="0">
                <a:solidFill>
                  <a:schemeClr val="accent2">
                    <a:alpha val="99000"/>
                  </a:schemeClr>
                </a:solidFill>
              </a:rPr>
              <a:t>web standards </a:t>
            </a:r>
            <a:br>
              <a:rPr lang="en-US" dirty="0" smtClean="0">
                <a:solidFill>
                  <a:schemeClr val="accent2">
                    <a:alpha val="99000"/>
                  </a:schemeClr>
                </a:solidFill>
              </a:rPr>
            </a:br>
            <a:r>
              <a:rPr lang="en-US" dirty="0" smtClean="0">
                <a:solidFill>
                  <a:schemeClr val="accent2">
                    <a:alpha val="99000"/>
                  </a:schemeClr>
                </a:solidFill>
              </a:rPr>
              <a:t>like </a:t>
            </a:r>
            <a:r>
              <a:rPr lang="en-US" dirty="0">
                <a:solidFill>
                  <a:schemeClr val="accent2">
                    <a:alpha val="99000"/>
                  </a:schemeClr>
                </a:solidFill>
              </a:rPr>
              <a:t>HTML5, CSS3, and more</a:t>
            </a:r>
          </a:p>
          <a:p>
            <a:pPr marL="0" indent="3175">
              <a:spcBef>
                <a:spcPct val="20000"/>
              </a:spcBef>
              <a:spcAft>
                <a:spcPts val="1200"/>
              </a:spcAft>
            </a:pPr>
            <a:r>
              <a:rPr lang="en-US" dirty="0"/>
              <a:t>Adds new rich media and </a:t>
            </a:r>
            <a:r>
              <a:rPr lang="en-US" dirty="0" smtClean="0"/>
              <a:t/>
            </a:r>
            <a:br>
              <a:rPr lang="en-US" dirty="0" smtClean="0"/>
            </a:br>
            <a:r>
              <a:rPr lang="en-US" dirty="0" smtClean="0"/>
              <a:t>graphics </a:t>
            </a:r>
            <a:r>
              <a:rPr lang="en-US" dirty="0"/>
              <a:t>support </a:t>
            </a:r>
            <a:r>
              <a:rPr lang="en-US" dirty="0" smtClean="0"/>
              <a:t>(</a:t>
            </a:r>
            <a:r>
              <a:rPr lang="en-US" dirty="0"/>
              <a:t>canvas, </a:t>
            </a:r>
            <a:r>
              <a:rPr lang="en-US" dirty="0" smtClean="0"/>
              <a:t/>
            </a:r>
            <a:br>
              <a:rPr lang="en-US" dirty="0" smtClean="0"/>
            </a:br>
            <a:r>
              <a:rPr lang="en-US" dirty="0" smtClean="0"/>
              <a:t>video</a:t>
            </a:r>
            <a:r>
              <a:rPr lang="en-US" dirty="0"/>
              <a:t>,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Tree>
    <p:extLst>
      <p:ext uri="{BB962C8B-B14F-4D97-AF65-F5344CB8AC3E}">
        <p14:creationId xmlns:p14="http://schemas.microsoft.com/office/powerpoint/2010/main" val="52008011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
        <p:nvSpPr>
          <p:cNvPr id="7" name="Text Placeholder 6"/>
          <p:cNvSpPr>
            <a:spLocks noGrp="1"/>
          </p:cNvSpPr>
          <p:nvPr>
            <p:ph type="body" sz="quarter" idx="11"/>
          </p:nvPr>
        </p:nvSpPr>
        <p:spPr>
          <a:xfrm>
            <a:off x="519113" y="4612341"/>
            <a:ext cx="5454333" cy="1144929"/>
          </a:xfrm>
        </p:spPr>
        <p:txBody>
          <a:bodyPr/>
          <a:lstStyle/>
          <a:p>
            <a:r>
              <a:rPr lang="en-US" dirty="0" smtClean="0"/>
              <a:t>Name</a:t>
            </a:r>
          </a:p>
          <a:p>
            <a:r>
              <a:rPr lang="en-US" dirty="0" smtClean="0"/>
              <a:t>Title</a:t>
            </a:r>
          </a:p>
          <a:p>
            <a:r>
              <a:rPr lang="en-US" dirty="0" smtClean="0"/>
              <a:t>Microsoft </a:t>
            </a:r>
            <a:r>
              <a:rPr lang="en-US" dirty="0"/>
              <a:t>Corporation</a:t>
            </a:r>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1 Key Press (F12) Developer Tools</a:t>
            </a:r>
            <a:endParaRPr lang="en-US" dirty="0"/>
          </a:p>
        </p:txBody>
      </p:sp>
      <p:pic>
        <p:nvPicPr>
          <p:cNvPr id="69634" name="Picture 2" descr="C:\Users\bradyg\AppData\Local\Temp\SNAGHTMLed6a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238" y="1141413"/>
            <a:ext cx="8218349" cy="509235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7914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Building a Fast </a:t>
            </a:r>
            <a:br>
              <a:rPr lang="en-US" dirty="0"/>
            </a:br>
            <a:r>
              <a:rPr lang="en-US" dirty="0"/>
              <a:t>Web Experience</a:t>
            </a:r>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97086" y="1141414"/>
            <a:ext cx="6629400" cy="510857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519112"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5630608"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
        <p:nvSpPr>
          <p:cNvPr id="10" name="Pentagon 9"/>
          <p:cNvSpPr/>
          <p:nvPr/>
        </p:nvSpPr>
        <p:spPr>
          <a:xfrm rot="10800000">
            <a:off x="8735849" y="1141413"/>
            <a:ext cx="2940214" cy="5108574"/>
          </a:xfrm>
          <a:custGeom>
            <a:avLst/>
            <a:gdLst/>
            <a:ahLst/>
            <a:cxnLst/>
            <a:rect l="l" t="t" r="r" b="b"/>
            <a:pathLst>
              <a:path w="2940214" h="5108574">
                <a:moveTo>
                  <a:pt x="1506084" y="5108574"/>
                </a:moveTo>
                <a:lnTo>
                  <a:pt x="0" y="5108574"/>
                </a:lnTo>
                <a:lnTo>
                  <a:pt x="0" y="0"/>
                </a:lnTo>
                <a:lnTo>
                  <a:pt x="1506084" y="0"/>
                </a:lnTo>
                <a:lnTo>
                  <a:pt x="2940214" y="255428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endParaRPr lang="en-US" dirty="0">
              <a:solidFill>
                <a:schemeClr val="lt1">
                  <a:alpha val="99000"/>
                </a:schemeClr>
              </a:solidFill>
            </a:endParaRPr>
          </a:p>
        </p:txBody>
      </p:sp>
      <p:sp>
        <p:nvSpPr>
          <p:cNvPr id="8" name="Rectangle 7"/>
          <p:cNvSpPr/>
          <p:nvPr/>
        </p:nvSpPr>
        <p:spPr bwMode="auto">
          <a:xfrm>
            <a:off x="0" y="1141414"/>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11676063" y="1141412"/>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smtClean="0"/>
              <a:t>JavaScript Libraries Used</a:t>
            </a:r>
            <a:endParaRPr lang="en-US" dirty="0"/>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1018947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b="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8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Windows and the Web</a:t>
            </a:r>
          </a:p>
          <a:p>
            <a:r>
              <a:rPr lang="en-US" sz="3200" dirty="0" smtClean="0"/>
              <a:t>Pinned Sites</a:t>
            </a:r>
          </a:p>
          <a:p>
            <a:r>
              <a:rPr lang="en-US" sz="3200" dirty="0" smtClean="0"/>
              <a:t>Interoperable</a:t>
            </a:r>
          </a:p>
          <a:p>
            <a:r>
              <a:rPr lang="en-US" sz="3200" dirty="0" smtClean="0"/>
              <a:t>IE9 &amp;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285255932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788054909"/>
              </p:ext>
            </p:extLst>
          </p:nvPr>
        </p:nvGraphicFramePr>
        <p:xfrm>
          <a:off x="517525" y="1183594"/>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2664461818"/>
              </p:ext>
            </p:extLst>
          </p:nvPr>
        </p:nvGraphicFramePr>
        <p:xfrm>
          <a:off x="326571" y="1141414"/>
          <a:ext cx="10112829" cy="5472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3192482755"/>
              </p:ext>
            </p:extLst>
          </p:nvPr>
        </p:nvGraphicFramePr>
        <p:xfrm>
          <a:off x="329184" y="1141413"/>
          <a:ext cx="10113264" cy="5468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First Request</a:t>
            </a:r>
            <a:endParaRPr lang="en-US" sz="2200" dirty="0">
              <a:gradFill>
                <a:gsLst>
                  <a:gs pos="0">
                    <a:srgbClr val="FFFFFF"/>
                  </a:gs>
                  <a:gs pos="100000">
                    <a:srgbClr val="FFFFFF"/>
                  </a:gs>
                </a:gsLst>
                <a:lin ang="5400000" scaled="0"/>
              </a:gradFill>
            </a:endParaRP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6114834"/>
            <a:ext cx="12188825" cy="498691"/>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p:nvSpPr>
        <p:spPr bwMode="auto">
          <a:xfrm>
            <a:off x="0" y="1155981"/>
            <a:ext cx="12188825" cy="213939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sz="5400" dirty="0" smtClean="0"/>
              <a:t>Internet Explorer 10</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 t="1912" r="568"/>
          <a:stretch/>
        </p:blipFill>
        <p:spPr bwMode="auto">
          <a:xfrm>
            <a:off x="1365658" y="1179708"/>
            <a:ext cx="9457509" cy="20919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hlinkClick r:id="rId4"/>
          </p:cNvPr>
          <p:cNvSpPr/>
          <p:nvPr/>
        </p:nvSpPr>
        <p:spPr bwMode="auto">
          <a:xfrm>
            <a:off x="519113" y="3562104"/>
            <a:ext cx="3547872" cy="22860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More standards support</a:t>
            </a:r>
            <a:endParaRPr lang="en-US" sz="3700" dirty="0">
              <a:gradFill>
                <a:gsLst>
                  <a:gs pos="3333">
                    <a:srgbClr val="FFFFFF"/>
                  </a:gs>
                  <a:gs pos="12500">
                    <a:srgbClr val="FFFFFF"/>
                  </a:gs>
                </a:gsLst>
                <a:lin ang="5400000" scaled="0"/>
              </a:gradFill>
              <a:latin typeface="Segoe Light"/>
            </a:endParaRPr>
          </a:p>
        </p:txBody>
      </p:sp>
      <p:sp>
        <p:nvSpPr>
          <p:cNvPr id="23" name="Rectangle 22">
            <a:hlinkClick r:id="rId5"/>
          </p:cNvPr>
          <p:cNvSpPr/>
          <p:nvPr/>
        </p:nvSpPr>
        <p:spPr bwMode="auto">
          <a:xfrm>
            <a:off x="4325540" y="3562104"/>
            <a:ext cx="3547872" cy="22860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Better developer tools</a:t>
            </a:r>
          </a:p>
        </p:txBody>
      </p:sp>
      <p:sp>
        <p:nvSpPr>
          <p:cNvPr id="24" name="Rectangle 23">
            <a:hlinkClick r:id="rId6"/>
          </p:cNvPr>
          <p:cNvSpPr/>
          <p:nvPr/>
        </p:nvSpPr>
        <p:spPr bwMode="auto">
          <a:xfrm>
            <a:off x="8124064" y="3562104"/>
            <a:ext cx="3544061" cy="22860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Built for touch in Windows 8</a:t>
            </a:r>
          </a:p>
        </p:txBody>
      </p:sp>
      <p:pic>
        <p:nvPicPr>
          <p:cNvPr id="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12" t="8769" r="628" b="7658"/>
          <a:stretch/>
        </p:blipFill>
        <p:spPr bwMode="auto">
          <a:xfrm>
            <a:off x="2095817" y="6191251"/>
            <a:ext cx="7997190" cy="35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1242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15779" cy="747897"/>
          </a:xfrm>
        </p:spPr>
        <p:txBody>
          <a:bodyPr/>
          <a:lstStyle/>
          <a:p>
            <a:r>
              <a:rPr lang="en-US" sz="5400" dirty="0"/>
              <a:t>One </a:t>
            </a:r>
            <a:r>
              <a:rPr lang="en-US" sz="5400" dirty="0" smtClean="0"/>
              <a:t>Platform, Two Browsing Experiences</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grpSp>
        <p:nvGrpSpPr>
          <p:cNvPr id="4" name="Group 3"/>
          <p:cNvGrpSpPr/>
          <p:nvPr/>
        </p:nvGrpSpPr>
        <p:grpSpPr>
          <a:xfrm>
            <a:off x="1024716" y="1474605"/>
            <a:ext cx="10139392" cy="4267199"/>
            <a:chOff x="761800" y="1474605"/>
            <a:chExt cx="10139392" cy="4267199"/>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9670" y="1474605"/>
              <a:ext cx="4906976" cy="294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801" y="1478425"/>
              <a:ext cx="4942210" cy="293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761800" y="4624204"/>
              <a:ext cx="494221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 </a:t>
              </a:r>
            </a:p>
            <a:p>
              <a:pPr algn="ctr"/>
              <a:r>
                <a:rPr lang="en-US" sz="3200" dirty="0">
                  <a:solidFill>
                    <a:prstClr val="white">
                      <a:alpha val="99000"/>
                    </a:prstClr>
                  </a:solidFill>
                  <a:latin typeface="Segoe UI Light" pitchFamily="34" charset="0"/>
                </a:rPr>
                <a:t>for the desktop</a:t>
              </a:r>
            </a:p>
          </p:txBody>
        </p:sp>
        <p:sp>
          <p:nvSpPr>
            <p:cNvPr id="14" name="Rectangle 13"/>
            <p:cNvSpPr/>
            <p:nvPr/>
          </p:nvSpPr>
          <p:spPr>
            <a:xfrm>
              <a:off x="5958982" y="4624204"/>
              <a:ext cx="4942210" cy="111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a:t>
              </a:r>
            </a:p>
          </p:txBody>
        </p:sp>
      </p:grpSp>
    </p:spTree>
    <p:extLst>
      <p:ext uri="{BB962C8B-B14F-4D97-AF65-F5344CB8AC3E}">
        <p14:creationId xmlns:p14="http://schemas.microsoft.com/office/powerpoint/2010/main" val="138562439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1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Standards Support</a:t>
            </a:r>
            <a:endParaRPr lang="en-US" dirty="0"/>
          </a:p>
        </p:txBody>
      </p:sp>
    </p:spTree>
    <p:extLst>
      <p:ext uri="{BB962C8B-B14F-4D97-AF65-F5344CB8AC3E}">
        <p14:creationId xmlns:p14="http://schemas.microsoft.com/office/powerpoint/2010/main" val="11704400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a:t>IE9</a:t>
            </a:r>
            <a:r>
              <a:rPr lang="en-US" sz="5400" b="1" dirty="0"/>
              <a:t> </a:t>
            </a:r>
            <a:r>
              <a:rPr lang="en-US" sz="5400" dirty="0" smtClean="0"/>
              <a:t>Hardware-Accelerated Platform</a:t>
            </a:r>
            <a:endParaRPr lang="en-US" sz="5400" dirty="0"/>
          </a:p>
        </p:txBody>
      </p:sp>
      <p:sp>
        <p:nvSpPr>
          <p:cNvPr id="7" name="Content Placeholder 6"/>
          <p:cNvSpPr>
            <a:spLocks noGrp="1"/>
          </p:cNvSpPr>
          <p:nvPr>
            <p:ph type="body" sz="quarter" idx="10"/>
          </p:nvPr>
        </p:nvSpPr>
        <p:spPr/>
        <p:txBody>
          <a:bodyPr numCol="4" spcCol="609493">
            <a:noAutofit/>
          </a:bodyPr>
          <a:lstStyle/>
          <a:p>
            <a:pPr marL="0" indent="0">
              <a:spcBef>
                <a:spcPts val="1800"/>
              </a:spcBef>
              <a:buNone/>
            </a:pPr>
            <a:r>
              <a:rPr lang="en-US" sz="2100" dirty="0"/>
              <a:t>CSS 2D Transforms</a:t>
            </a:r>
          </a:p>
          <a:p>
            <a:pPr marL="0" indent="0">
              <a:spcBef>
                <a:spcPts val="1800"/>
              </a:spcBef>
              <a:buNone/>
            </a:pPr>
            <a:r>
              <a:rPr lang="en-US" sz="2100" dirty="0"/>
              <a:t>CSS Backgrounds </a:t>
            </a:r>
            <a:r>
              <a:rPr lang="en-US" sz="2100" dirty="0" smtClean="0"/>
              <a:t/>
            </a:r>
            <a:br>
              <a:rPr lang="en-US" sz="2100" dirty="0" smtClean="0"/>
            </a:br>
            <a:r>
              <a:rPr lang="en-US" sz="2100" dirty="0" smtClean="0"/>
              <a:t>&amp; </a:t>
            </a:r>
            <a:r>
              <a:rPr lang="en-US" sz="2100" dirty="0"/>
              <a:t>Borders</a:t>
            </a:r>
          </a:p>
          <a:p>
            <a:pPr marL="0" indent="0">
              <a:spcBef>
                <a:spcPts val="1800"/>
              </a:spcBef>
              <a:buNone/>
            </a:pPr>
            <a:r>
              <a:rPr lang="en-US" sz="2100" dirty="0"/>
              <a:t>CSS Color</a:t>
            </a:r>
          </a:p>
          <a:p>
            <a:pPr marL="0" indent="0">
              <a:spcBef>
                <a:spcPts val="1800"/>
              </a:spcBef>
              <a:buNone/>
            </a:pPr>
            <a:r>
              <a:rPr lang="en-US" sz="2100" dirty="0"/>
              <a:t>CSS Fonts</a:t>
            </a:r>
          </a:p>
          <a:p>
            <a:pPr marL="0" indent="0">
              <a:spcBef>
                <a:spcPts val="1800"/>
              </a:spcBef>
              <a:buNone/>
            </a:pPr>
            <a:r>
              <a:rPr lang="en-US" sz="2100" dirty="0"/>
              <a:t>CSS Media Queries</a:t>
            </a:r>
          </a:p>
          <a:p>
            <a:pPr marL="0" indent="0">
              <a:spcBef>
                <a:spcPts val="1800"/>
              </a:spcBef>
              <a:buNone/>
            </a:pPr>
            <a:r>
              <a:rPr lang="en-US" sz="2100" dirty="0"/>
              <a:t>CSS Namespaces</a:t>
            </a:r>
          </a:p>
          <a:p>
            <a:pPr marL="0" indent="0">
              <a:spcBef>
                <a:spcPts val="1800"/>
              </a:spcBef>
              <a:buNone/>
            </a:pPr>
            <a:r>
              <a:rPr lang="en-US" sz="2100" dirty="0"/>
              <a:t>CSS OM Views</a:t>
            </a:r>
          </a:p>
          <a:p>
            <a:pPr marL="0" indent="0">
              <a:spcBef>
                <a:spcPts val="1800"/>
              </a:spcBef>
              <a:buNone/>
            </a:pPr>
            <a:r>
              <a:rPr lang="en-US" sz="2100" dirty="0"/>
              <a:t>CSS Selectors</a:t>
            </a:r>
          </a:p>
          <a:p>
            <a:pPr marL="0" indent="0">
              <a:spcBef>
                <a:spcPts val="1800"/>
              </a:spcBef>
              <a:buNone/>
            </a:pPr>
            <a:r>
              <a:rPr lang="en-US" sz="2100" dirty="0"/>
              <a:t>CSS Values </a:t>
            </a:r>
            <a:r>
              <a:rPr lang="en-US" sz="2100" dirty="0" smtClean="0"/>
              <a:t>&amp; </a:t>
            </a:r>
            <a:r>
              <a:rPr lang="en-US" sz="2100" dirty="0"/>
              <a:t>Units</a:t>
            </a:r>
          </a:p>
          <a:p>
            <a:pPr marL="0" indent="0">
              <a:spcBef>
                <a:spcPts val="1800"/>
              </a:spcBef>
              <a:buNone/>
            </a:pPr>
            <a:r>
              <a:rPr lang="en-US" sz="2100" dirty="0"/>
              <a:t>Data URI</a:t>
            </a:r>
          </a:p>
          <a:p>
            <a:pPr marL="0" indent="0">
              <a:spcBef>
                <a:spcPts val="1800"/>
              </a:spcBef>
              <a:buNone/>
            </a:pPr>
            <a:r>
              <a:rPr lang="en-US" sz="2100" dirty="0"/>
              <a:t>DOM Element Traversal</a:t>
            </a:r>
          </a:p>
          <a:p>
            <a:pPr marL="0" indent="0">
              <a:spcBef>
                <a:spcPts val="1800"/>
              </a:spcBef>
              <a:buNone/>
            </a:pPr>
            <a:r>
              <a:rPr lang="en-US" sz="2100" dirty="0"/>
              <a:t>DOM HTML</a:t>
            </a:r>
          </a:p>
          <a:p>
            <a:pPr marL="0" indent="0">
              <a:spcBef>
                <a:spcPts val="1800"/>
              </a:spcBef>
              <a:buNone/>
            </a:pPr>
            <a:r>
              <a:rPr lang="en-US" sz="2100" dirty="0"/>
              <a:t>DOM Level 3 Core</a:t>
            </a:r>
          </a:p>
          <a:p>
            <a:pPr marL="0" indent="0">
              <a:spcBef>
                <a:spcPts val="1800"/>
              </a:spcBef>
              <a:buNone/>
            </a:pPr>
            <a:r>
              <a:rPr lang="en-US" sz="2100" dirty="0"/>
              <a:t>DOM Level 3 Events</a:t>
            </a:r>
          </a:p>
          <a:p>
            <a:pPr marL="0" indent="0">
              <a:spcBef>
                <a:spcPts val="1800"/>
              </a:spcBef>
              <a:buNone/>
            </a:pPr>
            <a:r>
              <a:rPr lang="en-US" sz="2100" dirty="0"/>
              <a:t>DOM Style</a:t>
            </a:r>
          </a:p>
          <a:p>
            <a:pPr marL="0" indent="0">
              <a:spcBef>
                <a:spcPts val="1800"/>
              </a:spcBef>
              <a:buNone/>
            </a:pPr>
            <a:r>
              <a:rPr lang="en-US" sz="2100" dirty="0"/>
              <a:t>DOM Traversal </a:t>
            </a:r>
            <a:r>
              <a:rPr lang="en-US" sz="2100" dirty="0" smtClean="0"/>
              <a:t/>
            </a:r>
            <a:br>
              <a:rPr lang="en-US" sz="2100" dirty="0" smtClean="0"/>
            </a:br>
            <a:r>
              <a:rPr lang="en-US" sz="2100" dirty="0" smtClean="0"/>
              <a:t>&amp; </a:t>
            </a:r>
            <a:r>
              <a:rPr lang="en-US" sz="2100" dirty="0"/>
              <a:t>Range</a:t>
            </a:r>
          </a:p>
          <a:p>
            <a:pPr marL="0" indent="0">
              <a:spcBef>
                <a:spcPts val="1800"/>
              </a:spcBef>
              <a:buNone/>
            </a:pPr>
            <a:r>
              <a:rPr lang="en-US" sz="2100" dirty="0" err="1"/>
              <a:t>DOMParser</a:t>
            </a:r>
            <a:r>
              <a:rPr lang="en-US" sz="2100" dirty="0"/>
              <a:t> </a:t>
            </a:r>
            <a:r>
              <a:rPr lang="en-US" sz="2100" dirty="0" smtClean="0"/>
              <a:t>&amp; </a:t>
            </a:r>
            <a:r>
              <a:rPr lang="en-US" sz="2100" dirty="0" err="1"/>
              <a:t>XMLSerializer</a:t>
            </a:r>
            <a:endParaRPr lang="en-US" sz="2100" dirty="0"/>
          </a:p>
          <a:p>
            <a:pPr marL="0" indent="0">
              <a:spcBef>
                <a:spcPts val="1800"/>
              </a:spcBef>
              <a:buNone/>
            </a:pPr>
            <a:r>
              <a:rPr lang="en-US" sz="2100" dirty="0" err="1"/>
              <a:t>ECMAScript</a:t>
            </a:r>
            <a:r>
              <a:rPr lang="en-US" sz="2100" dirty="0"/>
              <a:t> 5</a:t>
            </a:r>
          </a:p>
          <a:p>
            <a:pPr marL="0" indent="0">
              <a:spcBef>
                <a:spcPts val="1800"/>
              </a:spcBef>
              <a:buNone/>
            </a:pPr>
            <a:r>
              <a:rPr lang="en-US" sz="2100" dirty="0"/>
              <a:t>HTML5 Canvas</a:t>
            </a:r>
          </a:p>
          <a:p>
            <a:pPr marL="0" indent="0">
              <a:spcBef>
                <a:spcPts val="1800"/>
              </a:spcBef>
              <a:buNone/>
            </a:pPr>
            <a:r>
              <a:rPr lang="en-US" sz="2100" dirty="0"/>
              <a:t>HTML5 </a:t>
            </a:r>
            <a:r>
              <a:rPr lang="en-US" sz="2100" dirty="0" err="1"/>
              <a:t>Geolocation</a:t>
            </a:r>
            <a:endParaRPr lang="en-US" sz="2100" dirty="0"/>
          </a:p>
          <a:p>
            <a:pPr marL="0" indent="0">
              <a:spcBef>
                <a:spcPts val="1800"/>
              </a:spcBef>
              <a:buNone/>
            </a:pPr>
            <a:r>
              <a:rPr lang="en-US" sz="2100" dirty="0"/>
              <a:t>HTML5 Selection</a:t>
            </a:r>
          </a:p>
          <a:p>
            <a:pPr marL="0" indent="0">
              <a:spcBef>
                <a:spcPts val="1800"/>
              </a:spcBef>
              <a:buNone/>
            </a:pPr>
            <a:r>
              <a:rPr lang="en-US" sz="2100" dirty="0"/>
              <a:t>HTML5 semantic elements</a:t>
            </a:r>
          </a:p>
          <a:p>
            <a:pPr marL="0" indent="0">
              <a:spcBef>
                <a:spcPts val="1800"/>
              </a:spcBef>
              <a:buNone/>
            </a:pPr>
            <a:r>
              <a:rPr lang="en-US" sz="2100" dirty="0"/>
              <a:t>HTML5 video </a:t>
            </a:r>
            <a:r>
              <a:rPr lang="en-US" sz="2100" dirty="0" smtClean="0"/>
              <a:t>&amp; </a:t>
            </a:r>
            <a:r>
              <a:rPr lang="en-US" sz="2100" dirty="0"/>
              <a:t>audio</a:t>
            </a:r>
          </a:p>
          <a:p>
            <a:pPr marL="0" indent="0">
              <a:spcBef>
                <a:spcPts val="1800"/>
              </a:spcBef>
              <a:buNone/>
            </a:pPr>
            <a:r>
              <a:rPr lang="en-US" sz="2100" dirty="0"/>
              <a:t>ICC Color Profiles</a:t>
            </a:r>
          </a:p>
          <a:p>
            <a:pPr marL="0" indent="0">
              <a:spcBef>
                <a:spcPts val="1800"/>
              </a:spcBef>
              <a:buNone/>
            </a:pPr>
            <a:r>
              <a:rPr lang="en-US" sz="2100" dirty="0"/>
              <a:t>Selectors API Level 2</a:t>
            </a:r>
          </a:p>
          <a:p>
            <a:pPr marL="0" indent="0">
              <a:spcBef>
                <a:spcPts val="1800"/>
              </a:spcBef>
              <a:buNone/>
            </a:pPr>
            <a:r>
              <a:rPr lang="en-US" sz="2100" dirty="0"/>
              <a:t>SVG, standalone </a:t>
            </a:r>
            <a:r>
              <a:rPr lang="en-US" sz="2100" dirty="0" smtClean="0"/>
              <a:t/>
            </a:r>
            <a:br>
              <a:rPr lang="en-US" sz="2100" dirty="0" smtClean="0"/>
            </a:br>
            <a:r>
              <a:rPr lang="en-US" sz="2100" dirty="0" smtClean="0"/>
              <a:t>&amp; </a:t>
            </a:r>
            <a:r>
              <a:rPr lang="en-US" sz="2100" dirty="0"/>
              <a:t>in HTML</a:t>
            </a:r>
          </a:p>
          <a:p>
            <a:pPr marL="0" indent="0">
              <a:spcBef>
                <a:spcPts val="1800"/>
              </a:spcBef>
              <a:buNone/>
            </a:pPr>
            <a:r>
              <a:rPr lang="en-US" sz="2100" dirty="0"/>
              <a:t>XHTML/XML</a:t>
            </a:r>
            <a:endParaRPr lang="en-US" sz="27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spTree>
    <p:extLst>
      <p:ext uri="{BB962C8B-B14F-4D97-AF65-F5344CB8AC3E}">
        <p14:creationId xmlns:p14="http://schemas.microsoft.com/office/powerpoint/2010/main" val="406616850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smtClean="0"/>
              <a:t>IE10</a:t>
            </a:r>
            <a:r>
              <a:rPr lang="en-US" sz="5400" b="1" dirty="0" smtClean="0"/>
              <a:t> </a:t>
            </a:r>
            <a:r>
              <a:rPr lang="en-US" sz="5400" dirty="0" smtClean="0"/>
              <a:t>Hardware-Accelerated Platform</a:t>
            </a:r>
            <a:endParaRPr lang="en-US" sz="5400" dirty="0"/>
          </a:p>
        </p:txBody>
      </p:sp>
      <p:sp>
        <p:nvSpPr>
          <p:cNvPr id="7" name="Content Placeholder 6"/>
          <p:cNvSpPr>
            <a:spLocks noGrp="1"/>
          </p:cNvSpPr>
          <p:nvPr>
            <p:ph type="body" sz="quarter" idx="10"/>
          </p:nvPr>
        </p:nvSpPr>
        <p:spPr>
          <a:xfrm>
            <a:off x="519112" y="1447799"/>
            <a:ext cx="11149013" cy="4802189"/>
          </a:xfrm>
        </p:spPr>
        <p:txBody>
          <a:bodyPr numCol="4" spcCol="1218987"/>
          <a:lstStyle/>
          <a:p>
            <a:pPr marL="0" indent="0">
              <a:buNone/>
            </a:pPr>
            <a:r>
              <a:rPr lang="en-US" sz="1400" smtClean="0"/>
              <a:t>CSS 2D Transforms</a:t>
            </a:r>
          </a:p>
          <a:p>
            <a:pPr marL="0" indent="0">
              <a:buNone/>
            </a:pPr>
            <a:r>
              <a:rPr lang="en-US" sz="1400" b="1" smtClean="0">
                <a:solidFill>
                  <a:schemeClr val="accent2">
                    <a:alpha val="99000"/>
                  </a:schemeClr>
                </a:solidFill>
              </a:rPr>
              <a:t>CSS 3D Transforms</a:t>
            </a:r>
          </a:p>
          <a:p>
            <a:pPr marL="0" indent="0">
              <a:buNone/>
            </a:pPr>
            <a:r>
              <a:rPr lang="en-US" sz="1400" b="1" smtClean="0">
                <a:solidFill>
                  <a:schemeClr val="accent2">
                    <a:alpha val="99000"/>
                  </a:schemeClr>
                </a:solidFill>
              </a:rPr>
              <a:t>CSS Animations</a:t>
            </a:r>
          </a:p>
          <a:p>
            <a:pPr marL="0" indent="0">
              <a:buNone/>
            </a:pPr>
            <a:r>
              <a:rPr lang="en-US" sz="1400" smtClean="0"/>
              <a:t>CSS Backgrounds &amp; Borders</a:t>
            </a:r>
          </a:p>
          <a:p>
            <a:pPr marL="0" indent="0">
              <a:buNone/>
            </a:pPr>
            <a:r>
              <a:rPr lang="en-US" sz="1400" smtClean="0"/>
              <a:t>CSS Color</a:t>
            </a:r>
          </a:p>
          <a:p>
            <a:pPr marL="0" indent="0">
              <a:buNone/>
            </a:pPr>
            <a:r>
              <a:rPr lang="en-US" sz="1400" b="1" smtClean="0">
                <a:solidFill>
                  <a:schemeClr val="accent2">
                    <a:alpha val="99000"/>
                  </a:schemeClr>
                </a:solidFill>
              </a:rPr>
              <a:t>CSS Flexbox</a:t>
            </a:r>
          </a:p>
          <a:p>
            <a:pPr marL="0" indent="0">
              <a:buNone/>
            </a:pPr>
            <a:r>
              <a:rPr lang="en-US" sz="1400" smtClean="0"/>
              <a:t>CSS Fonts</a:t>
            </a:r>
          </a:p>
          <a:p>
            <a:pPr marL="0" indent="0">
              <a:buNone/>
            </a:pPr>
            <a:r>
              <a:rPr lang="en-US" sz="1400" b="1" smtClean="0">
                <a:solidFill>
                  <a:schemeClr val="accent2">
                    <a:alpha val="99000"/>
                  </a:schemeClr>
                </a:solidFill>
              </a:rPr>
              <a:t>CSS Grid</a:t>
            </a:r>
          </a:p>
          <a:p>
            <a:pPr marL="0" indent="0">
              <a:buNone/>
            </a:pPr>
            <a:r>
              <a:rPr lang="en-US" sz="1400" b="1" smtClean="0">
                <a:solidFill>
                  <a:schemeClr val="accent2">
                    <a:alpha val="99000"/>
                  </a:schemeClr>
                </a:solidFill>
              </a:rPr>
              <a:t>CSS Hyphenation</a:t>
            </a:r>
          </a:p>
          <a:p>
            <a:pPr marL="0" indent="0">
              <a:buNone/>
            </a:pPr>
            <a:r>
              <a:rPr lang="en-US" sz="1400" b="1" smtClean="0">
                <a:solidFill>
                  <a:schemeClr val="accent2">
                    <a:alpha val="99000"/>
                  </a:schemeClr>
                </a:solidFill>
              </a:rPr>
              <a:t>CSS Image Values (Gradients)</a:t>
            </a:r>
          </a:p>
          <a:p>
            <a:pPr marL="0" indent="0">
              <a:buNone/>
            </a:pPr>
            <a:r>
              <a:rPr lang="en-US" sz="1400" smtClean="0"/>
              <a:t>CSS Media Queries</a:t>
            </a:r>
          </a:p>
          <a:p>
            <a:pPr marL="0" indent="0">
              <a:buNone/>
            </a:pPr>
            <a:r>
              <a:rPr lang="en-US" sz="1400" b="1" smtClean="0">
                <a:solidFill>
                  <a:schemeClr val="accent2">
                    <a:alpha val="99000"/>
                  </a:schemeClr>
                </a:solidFill>
              </a:rPr>
              <a:t>CSS multi-column Layout</a:t>
            </a:r>
          </a:p>
          <a:p>
            <a:pPr marL="0" indent="0">
              <a:buNone/>
            </a:pPr>
            <a:r>
              <a:rPr lang="en-US" sz="1400" smtClean="0"/>
              <a:t>CSS Namespaces</a:t>
            </a:r>
          </a:p>
          <a:p>
            <a:pPr marL="0" indent="0">
              <a:buNone/>
            </a:pPr>
            <a:r>
              <a:rPr lang="en-US" sz="1400" smtClean="0"/>
              <a:t>CSS OM Views</a:t>
            </a:r>
          </a:p>
          <a:p>
            <a:pPr marL="0" indent="0">
              <a:buNone/>
            </a:pPr>
            <a:r>
              <a:rPr lang="en-US" sz="1400" b="1" smtClean="0">
                <a:solidFill>
                  <a:schemeClr val="accent2">
                    <a:alpha val="99000"/>
                  </a:schemeClr>
                </a:solidFill>
              </a:rPr>
              <a:t>CSS Positioned </a:t>
            </a:r>
            <a:br>
              <a:rPr lang="en-US" sz="1400" b="1" smtClean="0">
                <a:solidFill>
                  <a:schemeClr val="accent2">
                    <a:alpha val="99000"/>
                  </a:schemeClr>
                </a:solidFill>
              </a:rPr>
            </a:br>
            <a:r>
              <a:rPr lang="en-US" sz="1400" b="1" smtClean="0">
                <a:solidFill>
                  <a:schemeClr val="accent2">
                    <a:alpha val="99000"/>
                  </a:schemeClr>
                </a:solidFill>
              </a:rPr>
              <a:t>Floats (Exclusions)</a:t>
            </a:r>
          </a:p>
          <a:p>
            <a:pPr marL="0" indent="0">
              <a:buNone/>
            </a:pPr>
            <a:r>
              <a:rPr lang="en-US" sz="1400" smtClean="0"/>
              <a:t>CSS Selectors</a:t>
            </a:r>
          </a:p>
          <a:p>
            <a:pPr marL="0" indent="0">
              <a:buNone/>
            </a:pPr>
            <a:r>
              <a:rPr lang="en-US" sz="1400" b="1" smtClean="0">
                <a:solidFill>
                  <a:schemeClr val="accent2">
                    <a:alpha val="99000"/>
                  </a:schemeClr>
                </a:solidFill>
              </a:rPr>
              <a:t>CSS Transitions</a:t>
            </a:r>
          </a:p>
          <a:p>
            <a:pPr marL="0" indent="0">
              <a:buNone/>
            </a:pPr>
            <a:r>
              <a:rPr lang="en-US" sz="1400" smtClean="0"/>
              <a:t>CSS Values and Units</a:t>
            </a:r>
          </a:p>
          <a:p>
            <a:pPr marL="0" indent="0">
              <a:buNone/>
            </a:pPr>
            <a:r>
              <a:rPr lang="en-US" sz="1400" smtClean="0"/>
              <a:t>Data URI</a:t>
            </a:r>
          </a:p>
          <a:p>
            <a:pPr marL="0" indent="0">
              <a:buNone/>
            </a:pPr>
            <a:r>
              <a:rPr lang="en-US" sz="1400" smtClean="0"/>
              <a:t>DOM Element Traversal</a:t>
            </a:r>
          </a:p>
          <a:p>
            <a:pPr marL="0" indent="0">
              <a:buNone/>
            </a:pPr>
            <a:r>
              <a:rPr lang="en-US" sz="1400" smtClean="0"/>
              <a:t>DOM HTML</a:t>
            </a:r>
          </a:p>
          <a:p>
            <a:pPr marL="0" indent="0">
              <a:buNone/>
            </a:pPr>
            <a:r>
              <a:rPr lang="en-US" sz="1400" smtClean="0"/>
              <a:t>DOM Level 3 Core</a:t>
            </a:r>
          </a:p>
          <a:p>
            <a:pPr marL="0" indent="0">
              <a:buNone/>
            </a:pPr>
            <a:r>
              <a:rPr lang="en-US" sz="1400" smtClean="0"/>
              <a:t>DOM Level 3 Events</a:t>
            </a:r>
          </a:p>
          <a:p>
            <a:pPr marL="0" indent="0">
              <a:buNone/>
            </a:pPr>
            <a:r>
              <a:rPr lang="en-US" sz="1400" smtClean="0"/>
              <a:t>DOM Style</a:t>
            </a:r>
          </a:p>
          <a:p>
            <a:pPr marL="0" indent="0">
              <a:buNone/>
            </a:pPr>
            <a:r>
              <a:rPr lang="en-US" sz="1400" smtClean="0"/>
              <a:t>DOM Traversal and Range</a:t>
            </a:r>
          </a:p>
          <a:p>
            <a:pPr marL="0" indent="0">
              <a:buNone/>
            </a:pPr>
            <a:r>
              <a:rPr lang="en-US" sz="1400" smtClean="0"/>
              <a:t>DOMParser and XMLSerializer</a:t>
            </a:r>
          </a:p>
          <a:p>
            <a:pPr marL="0" indent="0">
              <a:buNone/>
            </a:pPr>
            <a:r>
              <a:rPr lang="en-US" sz="1400" smtClean="0"/>
              <a:t>ECMAScript 5</a:t>
            </a:r>
          </a:p>
          <a:p>
            <a:pPr marL="0" indent="0">
              <a:buNone/>
            </a:pPr>
            <a:r>
              <a:rPr lang="en-US" sz="1400" b="1" smtClean="0">
                <a:solidFill>
                  <a:schemeClr val="accent2">
                    <a:alpha val="99000"/>
                  </a:schemeClr>
                </a:solidFill>
              </a:rPr>
              <a:t>File Reader API</a:t>
            </a:r>
          </a:p>
          <a:p>
            <a:pPr marL="0" indent="0">
              <a:buNone/>
            </a:pPr>
            <a:r>
              <a:rPr lang="en-US" sz="1400" b="1" smtClean="0">
                <a:solidFill>
                  <a:schemeClr val="accent2">
                    <a:alpha val="99000"/>
                  </a:schemeClr>
                </a:solidFill>
              </a:rPr>
              <a:t>File Saving</a:t>
            </a:r>
          </a:p>
          <a:p>
            <a:pPr marL="0" indent="0">
              <a:buNone/>
            </a:pPr>
            <a:r>
              <a:rPr lang="en-US" sz="1400" b="1" smtClean="0">
                <a:solidFill>
                  <a:schemeClr val="accent2">
                    <a:alpha val="99000"/>
                  </a:schemeClr>
                </a:solidFill>
              </a:rPr>
              <a:t>FormData</a:t>
            </a:r>
          </a:p>
          <a:p>
            <a:pPr marL="0" indent="0">
              <a:buNone/>
            </a:pPr>
            <a:r>
              <a:rPr lang="en-US" sz="1400" b="1" smtClean="0">
                <a:solidFill>
                  <a:schemeClr val="accent2">
                    <a:alpha val="99000"/>
                  </a:schemeClr>
                </a:solidFill>
              </a:rPr>
              <a:t>HTML5 Application Cache</a:t>
            </a:r>
          </a:p>
          <a:p>
            <a:pPr marL="0" indent="0">
              <a:buNone/>
            </a:pPr>
            <a:r>
              <a:rPr lang="en-US" sz="1400" b="1" smtClean="0">
                <a:solidFill>
                  <a:schemeClr val="accent2">
                    <a:alpha val="99000"/>
                  </a:schemeClr>
                </a:solidFill>
              </a:rPr>
              <a:t>HTML5 async</a:t>
            </a:r>
          </a:p>
          <a:p>
            <a:pPr marL="0" indent="0">
              <a:buNone/>
            </a:pPr>
            <a:r>
              <a:rPr lang="en-US" sz="1400" b="1" smtClean="0">
                <a:solidFill>
                  <a:schemeClr val="accent2">
                    <a:alpha val="99000"/>
                  </a:schemeClr>
                </a:solidFill>
              </a:rPr>
              <a:t>HTML5 BlobBuilder</a:t>
            </a:r>
          </a:p>
          <a:p>
            <a:pPr marL="0" indent="0">
              <a:buNone/>
            </a:pPr>
            <a:r>
              <a:rPr lang="en-US" sz="1400" smtClean="0"/>
              <a:t>HTML5 Canvas</a:t>
            </a:r>
          </a:p>
          <a:p>
            <a:pPr marL="0" indent="0">
              <a:buNone/>
            </a:pPr>
            <a:r>
              <a:rPr lang="en-US" sz="1400" b="1" smtClean="0">
                <a:solidFill>
                  <a:schemeClr val="accent2">
                    <a:alpha val="99000"/>
                  </a:schemeClr>
                </a:solidFill>
              </a:rPr>
              <a:t>HTML5 Drag and drop</a:t>
            </a:r>
          </a:p>
          <a:p>
            <a:pPr marL="0" indent="0">
              <a:buNone/>
            </a:pPr>
            <a:r>
              <a:rPr lang="en-US" sz="1400" b="1" smtClean="0">
                <a:solidFill>
                  <a:schemeClr val="accent2">
                    <a:alpha val="99000"/>
                  </a:schemeClr>
                </a:solidFill>
              </a:rPr>
              <a:t>HTML5 Forms and Validation</a:t>
            </a:r>
          </a:p>
          <a:p>
            <a:pPr marL="0" indent="0">
              <a:buNone/>
            </a:pPr>
            <a:r>
              <a:rPr lang="en-US" sz="1400" smtClean="0"/>
              <a:t>HTML5 Geolocation</a:t>
            </a:r>
          </a:p>
          <a:p>
            <a:pPr marL="0" indent="0">
              <a:buNone/>
            </a:pPr>
            <a:r>
              <a:rPr lang="en-US" sz="1400" b="1" smtClean="0">
                <a:solidFill>
                  <a:schemeClr val="accent2">
                    <a:alpha val="99000"/>
                  </a:schemeClr>
                </a:solidFill>
              </a:rPr>
              <a:t>HTML5 History API</a:t>
            </a:r>
          </a:p>
          <a:p>
            <a:pPr marL="0" indent="0">
              <a:buNone/>
            </a:pPr>
            <a:r>
              <a:rPr lang="en-US" sz="1400" b="1" smtClean="0">
                <a:solidFill>
                  <a:schemeClr val="accent2">
                    <a:alpha val="99000"/>
                  </a:schemeClr>
                </a:solidFill>
              </a:rPr>
              <a:t>HTML5 Parser</a:t>
            </a:r>
          </a:p>
          <a:p>
            <a:pPr marL="0" indent="0">
              <a:buNone/>
            </a:pPr>
            <a:r>
              <a:rPr lang="en-US" sz="1400" b="1" smtClean="0">
                <a:solidFill>
                  <a:schemeClr val="accent2">
                    <a:alpha val="99000"/>
                  </a:schemeClr>
                </a:solidFill>
              </a:rPr>
              <a:t>HTML5 Sandbox</a:t>
            </a:r>
          </a:p>
          <a:p>
            <a:pPr marL="0" indent="0">
              <a:buNone/>
            </a:pPr>
            <a:r>
              <a:rPr lang="en-US" sz="1400" smtClean="0"/>
              <a:t>HTML5 Selection</a:t>
            </a:r>
          </a:p>
          <a:p>
            <a:pPr marL="0" indent="0">
              <a:buNone/>
            </a:pPr>
            <a:r>
              <a:rPr lang="en-US" sz="1400" smtClean="0"/>
              <a:t>HTML5 semantic elements</a:t>
            </a:r>
          </a:p>
          <a:p>
            <a:pPr marL="0" indent="0">
              <a:buNone/>
            </a:pPr>
            <a:r>
              <a:rPr lang="en-US" sz="1400" b="1" smtClean="0">
                <a:solidFill>
                  <a:schemeClr val="accent2">
                    <a:alpha val="99000"/>
                  </a:schemeClr>
                </a:solidFill>
              </a:rPr>
              <a:t>HTML5 track</a:t>
            </a:r>
          </a:p>
          <a:p>
            <a:pPr marL="0" indent="0">
              <a:buNone/>
            </a:pPr>
            <a:r>
              <a:rPr lang="en-US" sz="1400" smtClean="0"/>
              <a:t>HTML5 video and audio</a:t>
            </a:r>
          </a:p>
          <a:p>
            <a:pPr marL="0" indent="0">
              <a:buNone/>
            </a:pPr>
            <a:r>
              <a:rPr lang="en-US" sz="1400" b="1" smtClean="0">
                <a:solidFill>
                  <a:schemeClr val="accent2">
                    <a:alpha val="99000"/>
                  </a:schemeClr>
                </a:solidFill>
              </a:rPr>
              <a:t>JavaScript Typed Array</a:t>
            </a:r>
          </a:p>
          <a:p>
            <a:pPr marL="0"/>
            <a:r>
              <a:rPr lang="en-US" sz="1400" smtClean="0"/>
              <a:t>ICC Color Profiles</a:t>
            </a:r>
          </a:p>
          <a:p>
            <a:pPr marL="0" indent="0">
              <a:buNone/>
            </a:pPr>
            <a:r>
              <a:rPr lang="en-US" sz="1400" b="1" smtClean="0">
                <a:solidFill>
                  <a:schemeClr val="accent2">
                    <a:alpha val="99000"/>
                  </a:schemeClr>
                </a:solidFill>
              </a:rPr>
              <a:t>IndexedDB</a:t>
            </a:r>
          </a:p>
          <a:p>
            <a:pPr marL="0" indent="0">
              <a:buNone/>
            </a:pPr>
            <a:r>
              <a:rPr lang="en-US" sz="1400" b="1" smtClean="0">
                <a:solidFill>
                  <a:schemeClr val="accent2">
                    <a:alpha val="99000"/>
                  </a:schemeClr>
                </a:solidFill>
              </a:rPr>
              <a:t>Page Visibility</a:t>
            </a:r>
          </a:p>
          <a:p>
            <a:pPr marL="0" indent="0">
              <a:buNone/>
            </a:pPr>
            <a:r>
              <a:rPr lang="en-US" sz="1400" b="1" smtClean="0">
                <a:solidFill>
                  <a:schemeClr val="accent2">
                    <a:alpha val="99000"/>
                  </a:schemeClr>
                </a:solidFill>
              </a:rPr>
              <a:t>Pointer (Mouse, Pen, and Touch) Events</a:t>
            </a:r>
          </a:p>
          <a:p>
            <a:pPr marL="0" indent="0">
              <a:buNone/>
            </a:pPr>
            <a:r>
              <a:rPr lang="en-US" sz="1400" b="1" smtClean="0">
                <a:solidFill>
                  <a:schemeClr val="accent2">
                    <a:alpha val="99000"/>
                  </a:schemeClr>
                </a:solidFill>
              </a:rPr>
              <a:t>RequestAnimationFrame</a:t>
            </a:r>
          </a:p>
          <a:p>
            <a:pPr marL="0" indent="0">
              <a:buNone/>
            </a:pPr>
            <a:r>
              <a:rPr lang="en-US" sz="1400" b="1" smtClean="0">
                <a:solidFill>
                  <a:schemeClr val="accent2">
                    <a:alpha val="99000"/>
                  </a:schemeClr>
                </a:solidFill>
              </a:rPr>
              <a:t>Resource Timing</a:t>
            </a:r>
          </a:p>
          <a:p>
            <a:pPr marL="0"/>
            <a:r>
              <a:rPr lang="en-US" sz="1400" smtClean="0"/>
              <a:t>Selectors API Level 2</a:t>
            </a:r>
          </a:p>
          <a:p>
            <a:pPr marL="0" indent="0">
              <a:buNone/>
            </a:pPr>
            <a:r>
              <a:rPr lang="en-US" sz="1400" b="1" smtClean="0">
                <a:solidFill>
                  <a:schemeClr val="accent2">
                    <a:alpha val="99000"/>
                  </a:schemeClr>
                </a:solidFill>
              </a:rPr>
              <a:t>SVG Filter Effects</a:t>
            </a:r>
          </a:p>
          <a:p>
            <a:pPr marL="0"/>
            <a:r>
              <a:rPr lang="en-US" sz="1400" smtClean="0"/>
              <a:t>SVG, standalone and in HTML</a:t>
            </a:r>
          </a:p>
          <a:p>
            <a:pPr marL="0"/>
            <a:r>
              <a:rPr lang="en-US" sz="1400" smtClean="0"/>
              <a:t>Web Messaging</a:t>
            </a:r>
          </a:p>
          <a:p>
            <a:pPr marL="0" indent="0">
              <a:buNone/>
            </a:pPr>
            <a:r>
              <a:rPr lang="en-US" sz="1400" b="1" smtClean="0">
                <a:solidFill>
                  <a:schemeClr val="accent2">
                    <a:alpha val="99000"/>
                  </a:schemeClr>
                </a:solidFill>
              </a:rPr>
              <a:t>Web Sockets</a:t>
            </a:r>
          </a:p>
          <a:p>
            <a:pPr marL="0" indent="0">
              <a:buNone/>
            </a:pPr>
            <a:r>
              <a:rPr lang="en-US" sz="1400" b="1" smtClean="0">
                <a:solidFill>
                  <a:schemeClr val="accent2">
                    <a:alpha val="99000"/>
                  </a:schemeClr>
                </a:solidFill>
              </a:rPr>
              <a:t>Web Workers</a:t>
            </a:r>
          </a:p>
          <a:p>
            <a:pPr marL="0"/>
            <a:r>
              <a:rPr lang="en-US" sz="1400" smtClean="0"/>
              <a:t>XHTML/XML</a:t>
            </a:r>
          </a:p>
          <a:p>
            <a:pPr marL="0" indent="0">
              <a:buNone/>
            </a:pPr>
            <a:r>
              <a:rPr lang="en-US" sz="1400" b="1" smtClean="0">
                <a:solidFill>
                  <a:schemeClr val="accent2">
                    <a:alpha val="99000"/>
                  </a:schemeClr>
                </a:solidFill>
              </a:rPr>
              <a:t>XMLHttpRequest (Level 2)</a:t>
            </a:r>
          </a:p>
          <a:p>
            <a:pPr marL="0" indent="0">
              <a:buNone/>
            </a:pPr>
            <a:r>
              <a:rPr lang="en-US" sz="1400" b="1" smtClean="0">
                <a:solidFill>
                  <a:schemeClr val="accent2">
                    <a:alpha val="99000"/>
                  </a:schemeClr>
                </a:solidFill>
              </a:rPr>
              <a:t>XMLHttpRequest CORS</a:t>
            </a:r>
            <a:endParaRPr lang="en-US" sz="1400" b="1" dirty="0">
              <a:solidFill>
                <a:schemeClr val="accent2">
                  <a:alpha val="99000"/>
                </a:schemeClr>
              </a:solidFill>
            </a:endParaRPr>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Tree>
    <p:extLst>
      <p:ext uri="{BB962C8B-B14F-4D97-AF65-F5344CB8AC3E}">
        <p14:creationId xmlns:p14="http://schemas.microsoft.com/office/powerpoint/2010/main" val="360798876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427933" y="2035628"/>
            <a:ext cx="7240192" cy="36809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5" name="Right Arrow Callout 14"/>
          <p:cNvSpPr/>
          <p:nvPr/>
        </p:nvSpPr>
        <p:spPr bwMode="auto">
          <a:xfrm>
            <a:off x="519112" y="2035630"/>
            <a:ext cx="5827259" cy="3680958"/>
          </a:xfrm>
          <a:prstGeom prst="rightArrowCallout">
            <a:avLst>
              <a:gd name="adj1" fmla="val 22875"/>
              <a:gd name="adj2" fmla="val 20916"/>
              <a:gd name="adj3" fmla="val 14401"/>
              <a:gd name="adj4" fmla="val 82516"/>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3" name="Title 1"/>
          <p:cNvSpPr>
            <a:spLocks noGrp="1"/>
          </p:cNvSpPr>
          <p:nvPr>
            <p:ph type="title"/>
          </p:nvPr>
        </p:nvSpPr>
        <p:spPr/>
        <p:txBody>
          <a:bodyPr/>
          <a:lstStyle/>
          <a:p>
            <a:r>
              <a:rPr lang="en-US" dirty="0" smtClean="0"/>
              <a:t>Write Cross-Browser Code</a:t>
            </a:r>
            <a:endParaRPr lang="en-US" dirty="0"/>
          </a:p>
        </p:txBody>
      </p:sp>
      <p:sp>
        <p:nvSpPr>
          <p:cNvPr id="3" name="Content Placeholder 2"/>
          <p:cNvSpPr>
            <a:spLocks noGrp="1"/>
          </p:cNvSpPr>
          <p:nvPr>
            <p:ph sz="quarter" idx="4294967295"/>
          </p:nvPr>
        </p:nvSpPr>
        <p:spPr>
          <a:xfrm>
            <a:off x="519112" y="1318079"/>
            <a:ext cx="4804002" cy="553998"/>
          </a:xfrm>
        </p:spPr>
        <p:txBody>
          <a:bodyPr vert="horz" wrap="square" lIns="0" tIns="0" rIns="0" bIns="0" rtlCol="0">
            <a:spAutoFit/>
          </a:bodyPr>
          <a:lstStyle/>
          <a:p>
            <a:pPr marL="0" indent="0">
              <a:buNone/>
            </a:pPr>
            <a:r>
              <a:rPr lang="en-US" sz="4000" dirty="0" smtClean="0">
                <a:solidFill>
                  <a:schemeClr val="accent6">
                    <a:alpha val="99000"/>
                  </a:schemeClr>
                </a:solidFill>
              </a:rPr>
              <a:t>Do This…</a:t>
            </a:r>
            <a:endParaRPr lang="en-US" sz="4000" dirty="0">
              <a:solidFill>
                <a:schemeClr val="accent6">
                  <a:alpha val="99000"/>
                </a:schemeClr>
              </a:solidFill>
            </a:endParaRPr>
          </a:p>
        </p:txBody>
      </p:sp>
      <p:sp>
        <p:nvSpPr>
          <p:cNvPr id="8" name="Content Placeholder 7"/>
          <p:cNvSpPr>
            <a:spLocks noGrp="1"/>
          </p:cNvSpPr>
          <p:nvPr>
            <p:ph sz="quarter" idx="4294967295"/>
          </p:nvPr>
        </p:nvSpPr>
        <p:spPr>
          <a:xfrm>
            <a:off x="5323114" y="1318079"/>
            <a:ext cx="6345011" cy="553998"/>
          </a:xfrm>
        </p:spPr>
        <p:txBody>
          <a:bodyPr/>
          <a:lstStyle/>
          <a:p>
            <a:pPr marL="0" indent="0">
              <a:buNone/>
            </a:pPr>
            <a:r>
              <a:rPr lang="en-US" sz="4000" dirty="0" smtClean="0">
                <a:solidFill>
                  <a:schemeClr val="accent4">
                    <a:alpha val="99000"/>
                  </a:schemeClr>
                </a:solidFill>
              </a:rPr>
              <a:t>…To get this</a:t>
            </a:r>
            <a:endParaRPr lang="en-US" sz="4000" dirty="0">
              <a:solidFill>
                <a:schemeClr val="accent4">
                  <a:alpha val="99000"/>
                </a:schemeClr>
              </a:solidFill>
            </a:endParaRPr>
          </a:p>
        </p:txBody>
      </p:sp>
      <p:sp>
        <p:nvSpPr>
          <p:cNvPr id="12" name="Text Placeholder 11"/>
          <p:cNvSpPr>
            <a:spLocks noGrp="1"/>
          </p:cNvSpPr>
          <p:nvPr>
            <p:ph type="body" sz="quarter" idx="4294967295"/>
          </p:nvPr>
        </p:nvSpPr>
        <p:spPr>
          <a:xfrm>
            <a:off x="6518729" y="3053216"/>
            <a:ext cx="5063671" cy="1661993"/>
          </a:xfrm>
        </p:spPr>
        <p:txBody>
          <a:bodyPr/>
          <a:lstStyle/>
          <a:p>
            <a:pPr marL="0" indent="0">
              <a:spcBef>
                <a:spcPts val="0"/>
              </a:spcBef>
              <a:buNone/>
            </a:pPr>
            <a:r>
              <a:rPr lang="en-US" sz="2400" dirty="0" smtClean="0">
                <a:solidFill>
                  <a:schemeClr val="bg1">
                    <a:alpha val="99000"/>
                  </a:schemeClr>
                </a:solidFill>
                <a:ea typeface="Segoe UI" pitchFamily="34" charset="0"/>
                <a:cs typeface="Segoe UI" pitchFamily="34" charset="0"/>
              </a:rPr>
              <a:t>One UX in all modern browsers</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Less time coding for IE8/7/6</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Use the technologies you want</a:t>
            </a:r>
            <a:endParaRPr lang="en-US" sz="2400" dirty="0">
              <a:solidFill>
                <a:schemeClr val="bg1">
                  <a:alpha val="99000"/>
                </a:schemeClr>
              </a:solidFill>
              <a:ea typeface="Segoe UI" pitchFamily="34" charset="0"/>
              <a:cs typeface="Segoe UI" pitchFamily="34" charset="0"/>
            </a:endParaRPr>
          </a:p>
        </p:txBody>
      </p:sp>
      <p:sp>
        <p:nvSpPr>
          <p:cNvPr id="11" name="Text Placeholder 10"/>
          <p:cNvSpPr>
            <a:spLocks noGrp="1"/>
          </p:cNvSpPr>
          <p:nvPr>
            <p:ph type="body" sz="quarter" idx="4294967295"/>
          </p:nvPr>
        </p:nvSpPr>
        <p:spPr>
          <a:xfrm>
            <a:off x="765343" y="3053216"/>
            <a:ext cx="4702175" cy="1661993"/>
          </a:xfrm>
        </p:spPr>
        <p:txBody>
          <a:bodyPr/>
          <a:lstStyle/>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Declare </a:t>
            </a:r>
            <a:r>
              <a:rPr lang="en-US" sz="2400" dirty="0" smtClean="0">
                <a:solidFill>
                  <a:schemeClr val="bg1">
                    <a:alpha val="99000"/>
                  </a:schemeClr>
                </a:solidFill>
                <a:latin typeface="Consolas" pitchFamily="49" charset="0"/>
                <a:cs typeface="Consolas" pitchFamily="49" charset="0"/>
              </a:rPr>
              <a:t>&lt;!DOCTYPE html&gt;</a:t>
            </a:r>
            <a:br>
              <a:rPr lang="en-US" sz="2400" dirty="0" smtClean="0">
                <a:solidFill>
                  <a:schemeClr val="bg1">
                    <a:alpha val="99000"/>
                  </a:schemeClr>
                </a:solidFill>
                <a:latin typeface="Consolas" pitchFamily="49" charset="0"/>
                <a:cs typeface="Consolas" pitchFamily="49" charset="0"/>
              </a:rPr>
            </a:br>
            <a:endParaRPr lang="en-US" sz="2400" dirty="0" smtClean="0">
              <a:solidFill>
                <a:schemeClr val="bg1">
                  <a:alpha val="99000"/>
                </a:schemeClr>
              </a:solidFill>
              <a:latin typeface="Consolas" pitchFamily="49" charset="0"/>
              <a:ea typeface="Segoe UI" pitchFamily="34" charset="0"/>
              <a:cs typeface="Consolas" pitchFamily="49"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Get rid of old markup</a:t>
            </a:r>
            <a:br>
              <a:rPr lang="en-US" sz="2400" dirty="0" smtClean="0">
                <a:solidFill>
                  <a:schemeClr val="bg1">
                    <a:alpha val="99000"/>
                  </a:schemeClr>
                </a:solidFill>
                <a:ea typeface="Segoe UI" pitchFamily="34" charset="0"/>
                <a:cs typeface="Segoe UI" pitchFamily="34" charset="0"/>
              </a:rPr>
            </a:br>
            <a:endParaRPr lang="en-US" sz="2400" dirty="0" smtClean="0">
              <a:solidFill>
                <a:schemeClr val="bg1">
                  <a:alpha val="99000"/>
                </a:schemeClr>
              </a:solidFill>
              <a:ea typeface="Segoe UI" pitchFamily="34" charset="0"/>
              <a:cs typeface="Segoe UI" pitchFamily="34"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Implement feature detection</a:t>
            </a:r>
          </a:p>
        </p:txBody>
      </p:sp>
    </p:spTree>
    <p:extLst>
      <p:ext uri="{BB962C8B-B14F-4D97-AF65-F5344CB8AC3E}">
        <p14:creationId xmlns:p14="http://schemas.microsoft.com/office/powerpoint/2010/main" val="397414443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Better D</a:t>
            </a:r>
            <a:r>
              <a:rPr lang="en-US" dirty="0" smtClean="0"/>
              <a:t>eveloper Tools</a:t>
            </a:r>
            <a:endParaRPr lang="en-US" dirty="0"/>
          </a:p>
        </p:txBody>
      </p:sp>
    </p:spTree>
    <p:extLst>
      <p:ext uri="{BB962C8B-B14F-4D97-AF65-F5344CB8AC3E}">
        <p14:creationId xmlns:p14="http://schemas.microsoft.com/office/powerpoint/2010/main" val="248751766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a:t>
            </a:r>
            <a:r>
              <a:rPr lang="en-US" dirty="0" err="1" smtClean="0"/>
              <a:t>Compat</a:t>
            </a:r>
            <a:r>
              <a:rPr lang="en-US" dirty="0" smtClean="0"/>
              <a:t> Inspector</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a:solidFill>
                  <a:schemeClr val="tx2">
                    <a:alpha val="99000"/>
                  </a:schemeClr>
                </a:solidFill>
              </a:rPr>
              <a:t>JS library + </a:t>
            </a:r>
            <a:r>
              <a:rPr lang="en-US" dirty="0" smtClean="0">
                <a:solidFill>
                  <a:schemeClr val="tx2">
                    <a:alpha val="99000"/>
                  </a:schemeClr>
                </a:solidFill>
              </a:rPr>
              <a:t>Fiddler </a:t>
            </a:r>
            <a:r>
              <a:rPr lang="en-US" dirty="0">
                <a:solidFill>
                  <a:schemeClr val="tx2">
                    <a:alpha val="99000"/>
                  </a:schemeClr>
                </a:solidFill>
              </a:rPr>
              <a:t>= automatic old markup </a:t>
            </a:r>
            <a:r>
              <a:rPr lang="en-US" dirty="0" smtClean="0">
                <a:solidFill>
                  <a:schemeClr val="tx2">
                    <a:alpha val="99000"/>
                  </a:schemeClr>
                </a:solidFill>
              </a:rPr>
              <a:t>detection</a:t>
            </a:r>
            <a:endParaRPr lang="en-US" sz="3600" dirty="0">
              <a:solidFill>
                <a:schemeClr val="tx2">
                  <a:alpha val="99000"/>
                </a:schemeClr>
              </a:solidFill>
            </a:endParaRPr>
          </a:p>
        </p:txBody>
      </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100" dirty="0">
              <a:solidFill>
                <a:schemeClr val="tx2">
                  <a:alpha val="99000"/>
                </a:schemeClr>
              </a:solidFill>
            </a:endParaRPr>
          </a:p>
        </p:txBody>
      </p:sp>
      <p:pic>
        <p:nvPicPr>
          <p:cNvPr id="9218" name="Picture 2" descr="Screen shot of the new IE10 Metro style Compat Insp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181458"/>
            <a:ext cx="6408812" cy="38798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reen show of the Compat Inspector widget displayed when its installed on a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1043" y="3650255"/>
            <a:ext cx="2733293" cy="9422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Rectangle 4"/>
          <p:cNvSpPr/>
          <p:nvPr/>
        </p:nvSpPr>
        <p:spPr bwMode="auto">
          <a:xfrm>
            <a:off x="517525" y="6229067"/>
            <a:ext cx="1358776" cy="38445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23" y="6240942"/>
            <a:ext cx="10353779" cy="51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41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Try the F12 Developer Tools</a:t>
            </a:r>
            <a:endParaRPr lang="en-US" dirty="0"/>
          </a:p>
        </p:txBody>
      </p:sp>
      <p:grpSp>
        <p:nvGrpSpPr>
          <p:cNvPr id="3" name="Group 2"/>
          <p:cNvGrpSpPr/>
          <p:nvPr/>
        </p:nvGrpSpPr>
        <p:grpSpPr>
          <a:xfrm>
            <a:off x="1074908" y="1584278"/>
            <a:ext cx="10039009" cy="5096971"/>
            <a:chOff x="519111" y="1584278"/>
            <a:chExt cx="10039009" cy="5096971"/>
          </a:xfrm>
        </p:grpSpPr>
        <p:pic>
          <p:nvPicPr>
            <p:cNvPr id="10244" name="Picture 4" descr="Screen shot of the Attributes tab showing a selected element and its attributes"/>
            <p:cNvPicPr>
              <a:picLocks noChangeAspect="1" noChangeArrowheads="1"/>
            </p:cNvPicPr>
            <p:nvPr/>
          </p:nvPicPr>
          <p:blipFill rotWithShape="1">
            <a:blip r:embed="rId3">
              <a:extLst>
                <a:ext uri="{28A0092B-C50C-407E-A947-70E740481C1C}">
                  <a14:useLocalDpi xmlns:a14="http://schemas.microsoft.com/office/drawing/2010/main" val="0"/>
                </a:ext>
              </a:extLst>
            </a:blip>
            <a:srcRect l="2110" t="5578" r="2031" b="6078"/>
            <a:stretch/>
          </p:blipFill>
          <p:spPr bwMode="auto">
            <a:xfrm>
              <a:off x="5438432" y="1584278"/>
              <a:ext cx="5119688" cy="16287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48" name="Picture 8"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32" y="3474490"/>
              <a:ext cx="5119688" cy="32067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hlinkClick r:id="rId5"/>
            </p:cNvPr>
            <p:cNvSpPr/>
            <p:nvPr/>
          </p:nvSpPr>
          <p:spPr bwMode="auto">
            <a:xfrm>
              <a:off x="519112" y="1584278"/>
              <a:ext cx="4629830" cy="13716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Inspect, edit, and save </a:t>
              </a:r>
              <a:r>
                <a:rPr lang="en-US" dirty="0" smtClean="0">
                  <a:solidFill>
                    <a:schemeClr val="bg1">
                      <a:alpha val="99000"/>
                    </a:schemeClr>
                  </a:solidFill>
                </a:rPr>
                <a:t>HTML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CSS elements </a:t>
              </a:r>
              <a:r>
                <a:rPr lang="en-US" dirty="0" smtClean="0">
                  <a:solidFill>
                    <a:schemeClr val="bg1">
                      <a:alpha val="99000"/>
                    </a:schemeClr>
                  </a:solidFill>
                </a:rPr>
                <a:t>at </a:t>
              </a:r>
              <a:r>
                <a:rPr lang="en-US" dirty="0">
                  <a:solidFill>
                    <a:schemeClr val="bg1">
                      <a:alpha val="99000"/>
                    </a:schemeClr>
                  </a:solidFill>
                </a:rPr>
                <a:t>one-click</a:t>
              </a:r>
            </a:p>
          </p:txBody>
        </p:sp>
        <p:sp>
          <p:nvSpPr>
            <p:cNvPr id="8" name="Rectangle 7">
              <a:hlinkClick r:id="rId5"/>
            </p:cNvPr>
            <p:cNvSpPr/>
            <p:nvPr/>
          </p:nvSpPr>
          <p:spPr bwMode="auto">
            <a:xfrm>
              <a:off x="519112" y="3231333"/>
              <a:ext cx="4629830" cy="13716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Change </a:t>
              </a:r>
              <a:r>
                <a:rPr lang="en-US" dirty="0" smtClean="0">
                  <a:solidFill>
                    <a:schemeClr val="bg1">
                      <a:alpha val="99000"/>
                    </a:schemeClr>
                  </a:solidFill>
                </a:rPr>
                <a:t>rendering engines </a:t>
              </a:r>
              <a:r>
                <a:rPr lang="en-US" dirty="0">
                  <a:solidFill>
                    <a:schemeClr val="bg1">
                      <a:alpha val="99000"/>
                    </a:schemeClr>
                  </a:solidFill>
                </a:rPr>
                <a:t>between standards-based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old markup</a:t>
              </a:r>
            </a:p>
          </p:txBody>
        </p:sp>
        <p:sp>
          <p:nvSpPr>
            <p:cNvPr id="9" name="Rectangle 8">
              <a:hlinkClick r:id="rId5"/>
            </p:cNvPr>
            <p:cNvSpPr/>
            <p:nvPr/>
          </p:nvSpPr>
          <p:spPr bwMode="auto">
            <a:xfrm>
              <a:off x="519111" y="4878388"/>
              <a:ext cx="4629831" cy="13716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Debug script performance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get real-time </a:t>
              </a:r>
              <a:r>
                <a:rPr lang="en-US" dirty="0" smtClean="0">
                  <a:solidFill>
                    <a:schemeClr val="bg1">
                      <a:alpha val="99000"/>
                    </a:schemeClr>
                  </a:solidFill>
                </a:rPr>
                <a:t>network diagnostics</a:t>
              </a:r>
              <a:endParaRPr lang="en-US" dirty="0">
                <a:solidFill>
                  <a:schemeClr val="bg1">
                    <a:alpha val="99000"/>
                  </a:schemeClr>
                </a:solidFill>
              </a:endParaRPr>
            </a:p>
          </p:txBody>
        </p:sp>
      </p:grpSp>
    </p:spTree>
    <p:extLst>
      <p:ext uri="{BB962C8B-B14F-4D97-AF65-F5344CB8AC3E}">
        <p14:creationId xmlns:p14="http://schemas.microsoft.com/office/powerpoint/2010/main" val="30993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Cross-Browser Web Standards</a:t>
            </a: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226516937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Built for </a:t>
            </a:r>
            <a:r>
              <a:rPr lang="en-US" dirty="0" smtClean="0"/>
              <a:t>Touch </a:t>
            </a:r>
            <a:br>
              <a:rPr lang="en-US" dirty="0" smtClean="0"/>
            </a:br>
            <a:r>
              <a:rPr lang="en-US" dirty="0" smtClean="0"/>
              <a:t>in </a:t>
            </a:r>
            <a:r>
              <a:rPr lang="en-US" dirty="0"/>
              <a:t>Windows 8</a:t>
            </a:r>
          </a:p>
        </p:txBody>
      </p:sp>
    </p:spTree>
    <p:extLst>
      <p:ext uri="{BB962C8B-B14F-4D97-AF65-F5344CB8AC3E}">
        <p14:creationId xmlns:p14="http://schemas.microsoft.com/office/powerpoint/2010/main" val="216536797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Touch first UI</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421" y="5098301"/>
            <a:ext cx="11272246" cy="5932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56126" y="2104580"/>
            <a:ext cx="2630326" cy="1841856"/>
            <a:chOff x="455617" y="1580883"/>
            <a:chExt cx="1973258" cy="1381392"/>
          </a:xfrm>
        </p:grpSpPr>
        <p:sp>
          <p:nvSpPr>
            <p:cNvPr id="7" name="Rectangle 6"/>
            <p:cNvSpPr/>
            <p:nvPr/>
          </p:nvSpPr>
          <p:spPr>
            <a:xfrm>
              <a:off x="455617" y="1580883"/>
              <a:ext cx="1973258" cy="1381392"/>
            </a:xfrm>
            <a:prstGeom prst="rect">
              <a:avLst/>
            </a:prstGeom>
            <a:solidFill>
              <a:schemeClr val="accent1"/>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Press &amp; Hold to Learn</a:t>
              </a:r>
              <a:endParaRPr lang="en-US" sz="1600" b="1" dirty="0">
                <a:solidFill>
                  <a:schemeClr val="bg1">
                    <a:alpha val="99000"/>
                  </a:schemeClr>
                </a:solidFill>
                <a:latin typeface="Courier New" pitchFamily="49" charset="0"/>
                <a:cs typeface="Courier New" pitchFamily="49"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203" y="1946504"/>
              <a:ext cx="1617698" cy="86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9038315" y="2104580"/>
            <a:ext cx="2596378" cy="1841856"/>
            <a:chOff x="6829425" y="1578435"/>
            <a:chExt cx="1947791" cy="1381392"/>
          </a:xfrm>
        </p:grpSpPr>
        <p:sp>
          <p:nvSpPr>
            <p:cNvPr id="10" name="Rectangle 9"/>
            <p:cNvSpPr/>
            <p:nvPr/>
          </p:nvSpPr>
          <p:spPr>
            <a:xfrm>
              <a:off x="6829425" y="1578435"/>
              <a:ext cx="1947791" cy="1381392"/>
            </a:xfrm>
            <a:prstGeom prst="rect">
              <a:avLst/>
            </a:prstGeom>
            <a:solidFill>
              <a:schemeClr val="accent2"/>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solidFill>
                </a:rPr>
                <a:t>Tap for Primary Action</a:t>
              </a:r>
              <a:endParaRPr lang="en-US" sz="1900" b="1" dirty="0">
                <a:solidFill>
                  <a:schemeClr val="bg1"/>
                </a:solidFill>
                <a:latin typeface="Courier New" pitchFamily="49" charset="0"/>
                <a:cs typeface="Courier New" pitchFamily="49" charset="0"/>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64596" y="1946504"/>
              <a:ext cx="1460204"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431483" y="2104580"/>
            <a:ext cx="2615520" cy="1841856"/>
            <a:chOff x="2609849" y="1580883"/>
            <a:chExt cx="1962151" cy="1381392"/>
          </a:xfrm>
        </p:grpSpPr>
        <p:sp>
          <p:nvSpPr>
            <p:cNvPr id="13" name="Rectangle 12"/>
            <p:cNvSpPr/>
            <p:nvPr/>
          </p:nvSpPr>
          <p:spPr>
            <a:xfrm>
              <a:off x="2609849" y="1580883"/>
              <a:ext cx="1962151" cy="1381392"/>
            </a:xfrm>
            <a:prstGeom prst="rect">
              <a:avLst/>
            </a:prstGeom>
            <a:solidFill>
              <a:schemeClr val="accent4"/>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Pinch to Stretch/Zoom</a:t>
              </a:r>
              <a:endParaRPr lang="en-US" sz="1900" b="1" dirty="0">
                <a:solidFill>
                  <a:schemeClr val="bg1">
                    <a:alpha val="99000"/>
                  </a:schemeClr>
                </a:solidFill>
                <a:latin typeface="Courier New" pitchFamily="49" charset="0"/>
                <a:cs typeface="Courier New" pitchFamily="49" charset="0"/>
              </a:endParaRPr>
            </a:p>
          </p:txBody>
        </p: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61868" y="1946505"/>
              <a:ext cx="1664048" cy="87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6292034" y="2104580"/>
            <a:ext cx="2501248" cy="1841856"/>
            <a:chOff x="4762500" y="1578435"/>
            <a:chExt cx="1876425" cy="1381392"/>
          </a:xfrm>
        </p:grpSpPr>
        <p:sp>
          <p:nvSpPr>
            <p:cNvPr id="16" name="Rectangle 15"/>
            <p:cNvSpPr/>
            <p:nvPr/>
          </p:nvSpPr>
          <p:spPr>
            <a:xfrm>
              <a:off x="4762500" y="1578435"/>
              <a:ext cx="1876425" cy="1381392"/>
            </a:xfrm>
            <a:prstGeom prst="rect">
              <a:avLst/>
            </a:prstGeom>
            <a:solidFill>
              <a:schemeClr val="accent6"/>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Turn to Rotate</a:t>
              </a:r>
              <a:endParaRPr lang="en-US" sz="1900" b="1" dirty="0">
                <a:solidFill>
                  <a:schemeClr val="bg1">
                    <a:alpha val="99000"/>
                  </a:schemeClr>
                </a:solidFill>
                <a:latin typeface="Courier New" pitchFamily="49" charset="0"/>
                <a:cs typeface="Courier New" pitchFamily="49" charset="0"/>
              </a:endParaRPr>
            </a:p>
          </p:txBody>
        </p:sp>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24736" y="1946504"/>
              <a:ext cx="1573035"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Use the MSPointers API to create multi-touch input for many </a:t>
            </a:r>
            <a:r>
              <a:rPr lang="en-US" sz="2700" dirty="0" smtClean="0">
                <a:solidFill>
                  <a:schemeClr val="tx2">
                    <a:alpha val="99000"/>
                  </a:schemeClr>
                </a:solidFill>
                <a:latin typeface="Segoe UI Light" pitchFamily="34" charset="0"/>
              </a:rPr>
              <a:t>devices</a:t>
            </a:r>
            <a:endParaRPr lang="en-US" sz="2100" dirty="0">
              <a:solidFill>
                <a:schemeClr val="tx2">
                  <a:alpha val="99000"/>
                </a:schemeClr>
              </a:solidFill>
              <a:latin typeface="Segoe UI Light" pitchFamily="34" charset="0"/>
            </a:endParaRPr>
          </a:p>
        </p:txBody>
      </p:sp>
      <p:sp>
        <p:nvSpPr>
          <p:cNvPr id="2" name="Rectangular Callout 1"/>
          <p:cNvSpPr/>
          <p:nvPr/>
        </p:nvSpPr>
        <p:spPr bwMode="auto">
          <a:xfrm>
            <a:off x="654101" y="5873966"/>
            <a:ext cx="640355"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Back</a:t>
            </a:r>
            <a:endParaRPr lang="en-US" sz="1400" b="1" dirty="0">
              <a:solidFill>
                <a:schemeClr val="bg1">
                  <a:alpha val="99000"/>
                </a:schemeClr>
              </a:solidFill>
              <a:latin typeface="Courier New" pitchFamily="49" charset="0"/>
              <a:cs typeface="Courier New" pitchFamily="49" charset="0"/>
            </a:endParaRPr>
          </a:p>
        </p:txBody>
      </p:sp>
      <p:sp>
        <p:nvSpPr>
          <p:cNvPr id="20" name="Rectangular Callout 19"/>
          <p:cNvSpPr/>
          <p:nvPr/>
        </p:nvSpPr>
        <p:spPr bwMode="auto">
          <a:xfrm>
            <a:off x="1864151" y="5873969"/>
            <a:ext cx="3321753" cy="363883"/>
          </a:xfrm>
          <a:prstGeom prst="wedgeRectCallout">
            <a:avLst>
              <a:gd name="adj1" fmla="val -20495"/>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Auto-complete touch keyboard</a:t>
            </a:r>
            <a:endParaRPr lang="en-US" sz="1400" b="1" dirty="0">
              <a:solidFill>
                <a:schemeClr val="bg1">
                  <a:alpha val="99000"/>
                </a:schemeClr>
              </a:solidFill>
              <a:latin typeface="Courier New" pitchFamily="49" charset="0"/>
              <a:cs typeface="Courier New" pitchFamily="49" charset="0"/>
            </a:endParaRPr>
          </a:p>
        </p:txBody>
      </p:sp>
      <p:sp>
        <p:nvSpPr>
          <p:cNvPr id="21" name="Rectangular Callout 20"/>
          <p:cNvSpPr/>
          <p:nvPr/>
        </p:nvSpPr>
        <p:spPr bwMode="auto">
          <a:xfrm>
            <a:off x="9230441" y="5856299"/>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Refresh</a:t>
            </a:r>
            <a:endParaRPr lang="en-US" sz="1400" b="1" dirty="0">
              <a:solidFill>
                <a:schemeClr val="bg1">
                  <a:alpha val="99000"/>
                </a:schemeClr>
              </a:solidFill>
              <a:latin typeface="Courier New" pitchFamily="49" charset="0"/>
              <a:cs typeface="Courier New" pitchFamily="49" charset="0"/>
            </a:endParaRPr>
          </a:p>
        </p:txBody>
      </p:sp>
      <p:sp>
        <p:nvSpPr>
          <p:cNvPr id="22" name="Rectangular Callout 21"/>
          <p:cNvSpPr/>
          <p:nvPr/>
        </p:nvSpPr>
        <p:spPr bwMode="auto">
          <a:xfrm>
            <a:off x="11085262" y="5851054"/>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Forward</a:t>
            </a:r>
            <a:endParaRPr lang="en-US" sz="1400" b="1" dirty="0">
              <a:solidFill>
                <a:schemeClr val="bg1">
                  <a:alpha val="99000"/>
                </a:schemeClr>
              </a:solidFill>
              <a:latin typeface="Courier New" pitchFamily="49" charset="0"/>
              <a:cs typeface="Courier New" pitchFamily="49" charset="0"/>
            </a:endParaRPr>
          </a:p>
        </p:txBody>
      </p:sp>
      <p:sp>
        <p:nvSpPr>
          <p:cNvPr id="23" name="Rectangular Callout 22"/>
          <p:cNvSpPr/>
          <p:nvPr/>
        </p:nvSpPr>
        <p:spPr bwMode="auto">
          <a:xfrm>
            <a:off x="9733892" y="4531082"/>
            <a:ext cx="114013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Pin this site</a:t>
            </a:r>
            <a:endParaRPr lang="en-US" sz="1400" b="1" dirty="0">
              <a:solidFill>
                <a:schemeClr val="bg1">
                  <a:alpha val="99000"/>
                </a:schemeClr>
              </a:solidFill>
              <a:latin typeface="Courier New" pitchFamily="49" charset="0"/>
              <a:cs typeface="Courier New" pitchFamily="49" charset="0"/>
            </a:endParaRPr>
          </a:p>
        </p:txBody>
      </p:sp>
      <p:sp>
        <p:nvSpPr>
          <p:cNvPr id="24" name="Rectangular Callout 23"/>
          <p:cNvSpPr/>
          <p:nvPr/>
        </p:nvSpPr>
        <p:spPr bwMode="auto">
          <a:xfrm>
            <a:off x="892581" y="4513419"/>
            <a:ext cx="192980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Get the metro app</a:t>
            </a:r>
            <a:endParaRPr lang="en-US" sz="1400" b="1" dirty="0">
              <a:solidFill>
                <a:schemeClr val="bg1">
                  <a:alpha val="99000"/>
                </a:schemeClr>
              </a:solidFill>
              <a:latin typeface="Courier New" pitchFamily="49" charset="0"/>
              <a:cs typeface="Courier New" pitchFamily="49" charset="0"/>
            </a:endParaRPr>
          </a:p>
        </p:txBody>
      </p:sp>
      <p:sp>
        <p:nvSpPr>
          <p:cNvPr id="25" name="Rectangular Callout 24"/>
          <p:cNvSpPr/>
          <p:nvPr/>
        </p:nvSpPr>
        <p:spPr bwMode="auto">
          <a:xfrm>
            <a:off x="10210846" y="5856299"/>
            <a:ext cx="804496" cy="363883"/>
          </a:xfrm>
          <a:prstGeom prst="wedgeRectCallout">
            <a:avLst>
              <a:gd name="adj1" fmla="val 13892"/>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Tools</a:t>
            </a:r>
            <a:endParaRPr lang="en-US" sz="1400" b="1" dirty="0">
              <a:solidFill>
                <a:schemeClr val="bg1">
                  <a:alpha val="99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4353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a:t>
            </a:r>
            <a:r>
              <a:rPr lang="en-US" dirty="0" smtClean="0"/>
              <a:t/>
            </a:r>
            <a:br>
              <a:rPr lang="en-US" dirty="0" smtClean="0"/>
            </a:br>
            <a:r>
              <a:rPr lang="en-US" dirty="0" smtClean="0"/>
              <a:t>on </a:t>
            </a:r>
            <a:r>
              <a:rPr lang="en-US" dirty="0"/>
              <a:t>a PC is in a browser</a:t>
            </a:r>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937658"/>
            <a:ext cx="12188825" cy="467586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smtClean="0"/>
              <a:t>Plug-in Free Browsing</a:t>
            </a:r>
            <a:endParaRPr lang="en-US" dirty="0"/>
          </a:p>
        </p:txBody>
      </p:sp>
      <p:sp>
        <p:nvSpPr>
          <p:cNvPr id="5"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Develop a faster, consistent, and more secure user experience for rich media:</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grpSp>
        <p:nvGrpSpPr>
          <p:cNvPr id="8" name="Group 7"/>
          <p:cNvGrpSpPr/>
          <p:nvPr/>
        </p:nvGrpSpPr>
        <p:grpSpPr>
          <a:xfrm>
            <a:off x="261255" y="2329543"/>
            <a:ext cx="4778828" cy="3920445"/>
            <a:chOff x="359229" y="2329543"/>
            <a:chExt cx="4778828" cy="3920445"/>
          </a:xfrm>
        </p:grpSpPr>
        <p:sp>
          <p:nvSpPr>
            <p:cNvPr id="13" name="Text Placeholder 2"/>
            <p:cNvSpPr txBox="1">
              <a:spLocks/>
            </p:cNvSpPr>
            <p:nvPr/>
          </p:nvSpPr>
          <p:spPr>
            <a:xfrm>
              <a:off x="359229" y="2329543"/>
              <a:ext cx="4778828" cy="3920445"/>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Feature detect plug-in free:</a:t>
              </a:r>
              <a:r>
                <a:rPr lang="en-US" sz="2100" dirty="0"/>
                <a:t/>
              </a:r>
              <a:br>
                <a:rPr lang="en-US" sz="2100" dirty="0"/>
              </a:br>
              <a:endParaRPr lang="en-US" sz="2100" dirty="0"/>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71"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2521" y="4509943"/>
              <a:ext cx="1281098" cy="159981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377" y="3845563"/>
            <a:ext cx="1161747" cy="569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66419" y="2329544"/>
            <a:ext cx="5020777" cy="3920444"/>
            <a:chOff x="6920849" y="2329544"/>
            <a:chExt cx="5020777" cy="3920444"/>
          </a:xfrm>
        </p:grpSpPr>
        <p:sp>
          <p:nvSpPr>
            <p:cNvPr id="14" name="Text Placeholder 2"/>
            <p:cNvSpPr txBox="1">
              <a:spLocks/>
            </p:cNvSpPr>
            <p:nvPr/>
          </p:nvSpPr>
          <p:spPr>
            <a:xfrm>
              <a:off x="6920849" y="2329544"/>
              <a:ext cx="5020777" cy="3920444"/>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Fallback gracefully:</a:t>
              </a:r>
              <a:r>
                <a:rPr lang="en-US" sz="2100" dirty="0"/>
                <a:t/>
              </a:r>
              <a:br>
                <a:rPr lang="en-US" sz="2100" dirty="0"/>
              </a:br>
              <a:endParaRPr lang="en-US" sz="2100" dirty="0"/>
            </a:p>
          </p:txBody>
        </p:sp>
        <p:grpSp>
          <p:nvGrpSpPr>
            <p:cNvPr id="3" name="Group 2"/>
            <p:cNvGrpSpPr/>
            <p:nvPr/>
          </p:nvGrpSpPr>
          <p:grpSpPr>
            <a:xfrm>
              <a:off x="7137772" y="2880140"/>
              <a:ext cx="4586930" cy="3227727"/>
              <a:chOff x="7159776" y="2880140"/>
              <a:chExt cx="4586930" cy="3227727"/>
            </a:xfrm>
          </p:grpSpPr>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776"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893242" y="4511829"/>
                <a:ext cx="1853464" cy="15960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6972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Pinning Evolved</a:t>
            </a:r>
            <a:endParaRPr lang="en-US" dirty="0"/>
          </a:p>
        </p:txBody>
      </p:sp>
      <p:pic>
        <p:nvPicPr>
          <p:cNvPr id="2050" name="Picture 2" descr="http://blogs.msdn.com/cfs-file.ashx/__key/communityserver-blogs-components-weblogfiles/00-00-01-29-43-metablogapi/2021.10_2D002D002D00_pinned_5F00_70583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647" y="1447801"/>
            <a:ext cx="9111488" cy="5122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519114" y="1447801"/>
            <a:ext cx="3393677"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Your site pinned to the Windows 8 start screen</a:t>
            </a: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Outside-of-browser notifications</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Easily discovered </a:t>
            </a:r>
            <a:r>
              <a:rPr lang="en-US" sz="2700" dirty="0" smtClean="0">
                <a:solidFill>
                  <a:schemeClr val="tx2">
                    <a:alpha val="99000"/>
                  </a:schemeClr>
                </a:solidFill>
                <a:latin typeface="Segoe UI Light" pitchFamily="34" charset="0"/>
              </a:rPr>
              <a:t/>
            </a:r>
            <a:br>
              <a:rPr lang="en-US" sz="2700" dirty="0" smtClean="0">
                <a:solidFill>
                  <a:schemeClr val="tx2">
                    <a:alpha val="99000"/>
                  </a:schemeClr>
                </a:solidFill>
                <a:latin typeface="Segoe UI Light" pitchFamily="34" charset="0"/>
              </a:rPr>
            </a:br>
            <a:r>
              <a:rPr lang="en-US" sz="2700" dirty="0" smtClean="0">
                <a:solidFill>
                  <a:schemeClr val="tx2">
                    <a:alpha val="99000"/>
                  </a:schemeClr>
                </a:solidFill>
                <a:latin typeface="Segoe UI Light" pitchFamily="34" charset="0"/>
              </a:rPr>
              <a:t>by </a:t>
            </a:r>
            <a:r>
              <a:rPr lang="en-US" sz="2700" dirty="0">
                <a:solidFill>
                  <a:schemeClr val="tx2">
                    <a:alpha val="99000"/>
                  </a:schemeClr>
                </a:solidFill>
                <a:latin typeface="Segoe UI Light" pitchFamily="34" charset="0"/>
              </a:rPr>
              <a:t>your users</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90" y="4631913"/>
            <a:ext cx="477469" cy="55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7136" y="3348287"/>
            <a:ext cx="2152089" cy="50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Metro App Discovered</a:t>
            </a:r>
            <a:endParaRPr lang="en-US" dirty="0"/>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3992" y="3573873"/>
            <a:ext cx="2854494" cy="19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519114" y="1447801"/>
            <a:ext cx="11149011"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Connect your app to your site in two lines of code:</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2700" dirty="0">
              <a:solidFill>
                <a:schemeClr val="tx2">
                  <a:alpha val="99000"/>
                </a:schemeClr>
              </a:solidFill>
              <a:latin typeface="Segoe UI Light" pitchFamily="34" charset="0"/>
            </a:endParaRPr>
          </a:p>
          <a:p>
            <a:pPr marL="0" indent="0">
              <a:buNone/>
            </a:pPr>
            <a:endParaRPr lang="en-US" sz="2700" dirty="0" smtClean="0">
              <a:solidFill>
                <a:schemeClr val="tx2">
                  <a:alpha val="99000"/>
                </a:schemeClr>
              </a:solidFill>
              <a:latin typeface="Segoe UI Light" pitchFamily="34" charset="0"/>
            </a:endParaRPr>
          </a:p>
          <a:p>
            <a:pPr marL="0" indent="0">
              <a:buNone/>
            </a:pPr>
            <a:r>
              <a:rPr lang="en-US" sz="2700" dirty="0" smtClean="0">
                <a:solidFill>
                  <a:schemeClr val="tx2">
                    <a:alpha val="99000"/>
                  </a:schemeClr>
                </a:solidFill>
                <a:latin typeface="Segoe UI Light" pitchFamily="34" charset="0"/>
              </a:rPr>
              <a:t>Users </a:t>
            </a:r>
            <a:r>
              <a:rPr lang="en-US" sz="2700" dirty="0">
                <a:solidFill>
                  <a:schemeClr val="tx2">
                    <a:alpha val="99000"/>
                  </a:schemeClr>
                </a:solidFill>
                <a:latin typeface="Segoe UI Light" pitchFamily="34" charset="0"/>
              </a:rPr>
              <a:t>switch from browser to app at one-click</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sp>
        <p:nvSpPr>
          <p:cNvPr id="3" name="Rectangle 2"/>
          <p:cNvSpPr/>
          <p:nvPr/>
        </p:nvSpPr>
        <p:spPr>
          <a:xfrm>
            <a:off x="517525" y="1981198"/>
            <a:ext cx="11158538" cy="759227"/>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b" anchorCtr="0" compatLnSpc="1">
            <a:prstTxWarp prst="textNoShape">
              <a:avLst/>
            </a:prstTxWarp>
          </a:bodyPr>
          <a:lstStyle/>
          <a:p>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a:t>
            </a:r>
            <a:r>
              <a:rPr lang="en-US" sz="1800" dirty="0" smtClean="0">
                <a:solidFill>
                  <a:schemeClr val="bg1">
                    <a:alpha val="99000"/>
                  </a:schemeClr>
                </a:solidFill>
                <a:latin typeface="Consolas" pitchFamily="49" charset="0"/>
                <a:cs typeface="Consolas" pitchFamily="49" charset="0"/>
              </a:rPr>
              <a:t>-ID“ content</a:t>
            </a:r>
            <a:r>
              <a:rPr lang="en-US" sz="1800" dirty="0">
                <a:solidFill>
                  <a:schemeClr val="bg1">
                    <a:alpha val="99000"/>
                  </a:schemeClr>
                </a:solidFill>
                <a:latin typeface="Consolas" pitchFamily="49" charset="0"/>
                <a:cs typeface="Consolas" pitchFamily="49" charset="0"/>
              </a:rPr>
              <a:t>="microsoft.build.App"/&gt;</a:t>
            </a: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msApplication-PackageFamilyName</a:t>
            </a:r>
            <a:r>
              <a:rPr lang="en-US" sz="1800" dirty="0" smtClean="0">
                <a:solidFill>
                  <a:schemeClr val="bg1">
                    <a:alpha val="99000"/>
                  </a:schemeClr>
                </a:solidFill>
                <a:latin typeface="Consolas" pitchFamily="49" charset="0"/>
                <a:cs typeface="Consolas" pitchFamily="49" charset="0"/>
              </a:rPr>
              <a:t>“ content</a:t>
            </a:r>
            <a:r>
              <a:rPr lang="en-US" sz="1800" dirty="0">
                <a:solidFill>
                  <a:schemeClr val="bg1">
                    <a:alpha val="99000"/>
                  </a:schemeClr>
                </a:solidFill>
                <a:latin typeface="Consolas" pitchFamily="49" charset="0"/>
                <a:cs typeface="Consolas" pitchFamily="49" charset="0"/>
              </a:rPr>
              <a:t>="microsoft.build_8wekyb3d8bbwe"/&gt;</a:t>
            </a:r>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3366" y="3594268"/>
            <a:ext cx="2824658" cy="193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0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Cut the Rope</a:t>
            </a:r>
            <a:endParaRPr lang="en-US" dirty="0"/>
          </a:p>
        </p:txBody>
      </p:sp>
      <p:sp>
        <p:nvSpPr>
          <p:cNvPr id="11" name="Subtitle 10"/>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pic>
        <p:nvPicPr>
          <p:cNvPr id="6" name="Picture 2" descr="http://blogs.msdn.com/cfs-file.ashx/__key/communityserver-blogs-components-weblogfiles/00-00-01-29-43-metablogapi/4667.13_2D002D002D00_app_2D00_switch_5F00_3CAFD2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842" y="1695450"/>
            <a:ext cx="5857385" cy="329317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9692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Hardware Accelerated </a:t>
            </a:r>
            <a:br>
              <a:rPr lang="en-US" dirty="0" smtClean="0"/>
            </a:br>
            <a:r>
              <a:rPr lang="en-US" dirty="0" smtClean="0"/>
              <a:t>Web Standards</a:t>
            </a:r>
            <a:br>
              <a:rPr lang="en-US" dirty="0" smtClean="0"/>
            </a:b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247095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 Forth and Build </a:t>
            </a:r>
            <a:br>
              <a:rPr lang="en-US" dirty="0" smtClean="0"/>
            </a:br>
            <a:r>
              <a:rPr lang="en-US" dirty="0" smtClean="0"/>
              <a:t>HTML5 Goodness</a:t>
            </a:r>
            <a:endParaRPr lang="en-US" dirty="0"/>
          </a:p>
        </p:txBody>
      </p:sp>
    </p:spTree>
    <p:extLst>
      <p:ext uri="{BB962C8B-B14F-4D97-AF65-F5344CB8AC3E}">
        <p14:creationId xmlns:p14="http://schemas.microsoft.com/office/powerpoint/2010/main" val="333062248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4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13" name="Rectangle 12"/>
          <p:cNvSpPr/>
          <p:nvPr/>
        </p:nvSpPr>
        <p:spPr bwMode="auto">
          <a:xfrm>
            <a:off x="5889268" y="114331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5881330" y="1509076"/>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TBD: Need to discuss with Business Owner</a:t>
            </a:r>
          </a:p>
        </p:txBody>
      </p:sp>
      <p:sp>
        <p:nvSpPr>
          <p:cNvPr id="5" name="Rectangle 4"/>
          <p:cNvSpPr/>
          <p:nvPr/>
        </p:nvSpPr>
        <p:spPr>
          <a:xfrm>
            <a:off x="5889268" y="205825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Internet Explorer 10 </a:t>
            </a:r>
            <a:r>
              <a:rPr lang="en-US" sz="2000" dirty="0" smtClean="0">
                <a:gradFill>
                  <a:gsLst>
                    <a:gs pos="0">
                      <a:schemeClr val="bg1"/>
                    </a:gs>
                    <a:gs pos="100000">
                      <a:schemeClr val="bg1"/>
                    </a:gs>
                  </a:gsLst>
                  <a:lin ang="5400000" scaled="0"/>
                </a:gradFill>
              </a:rPr>
              <a:t>for </a:t>
            </a:r>
            <a:r>
              <a:rPr lang="en-US" sz="2000" dirty="0">
                <a:gradFill>
                  <a:gsLst>
                    <a:gs pos="0">
                      <a:schemeClr val="bg1"/>
                    </a:gs>
                    <a:gs pos="100000">
                      <a:schemeClr val="bg1"/>
                    </a:gs>
                  </a:gsLst>
                  <a:lin ang="5400000" scaled="0"/>
                </a:gradFill>
              </a:rPr>
              <a:t>Developers</a:t>
            </a:r>
          </a:p>
        </p:txBody>
      </p:sp>
      <p:sp>
        <p:nvSpPr>
          <p:cNvPr id="6" name="Rectangle 5"/>
          <p:cNvSpPr/>
          <p:nvPr/>
        </p:nvSpPr>
        <p:spPr>
          <a:xfrm>
            <a:off x="5889268" y="297320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More Standards Support</a:t>
            </a:r>
          </a:p>
        </p:txBody>
      </p:sp>
      <p:sp>
        <p:nvSpPr>
          <p:cNvPr id="10" name="Rectangle 9"/>
          <p:cNvSpPr/>
          <p:nvPr/>
        </p:nvSpPr>
        <p:spPr>
          <a:xfrm>
            <a:off x="5889268" y="3888145"/>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Better Developer Tools</a:t>
            </a:r>
          </a:p>
        </p:txBody>
      </p:sp>
      <p:sp>
        <p:nvSpPr>
          <p:cNvPr id="14" name="Rectangle 13"/>
          <p:cNvSpPr/>
          <p:nvPr/>
        </p:nvSpPr>
        <p:spPr>
          <a:xfrm>
            <a:off x="5889268" y="4803088"/>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Built for Touch </a:t>
            </a:r>
            <a:r>
              <a:rPr lang="en-US" sz="2000" dirty="0" smtClean="0">
                <a:gradFill>
                  <a:gsLst>
                    <a:gs pos="0">
                      <a:schemeClr val="bg1"/>
                    </a:gs>
                    <a:gs pos="100000">
                      <a:schemeClr val="bg1"/>
                    </a:gs>
                  </a:gsLst>
                  <a:lin ang="5400000" scaled="0"/>
                </a:gradFill>
              </a:rPr>
              <a:t>in </a:t>
            </a:r>
            <a:r>
              <a:rPr lang="en-US" sz="2000" dirty="0">
                <a:gradFill>
                  <a:gsLst>
                    <a:gs pos="0">
                      <a:schemeClr val="bg1"/>
                    </a:gs>
                    <a:gs pos="100000">
                      <a:schemeClr val="bg1"/>
                    </a:gs>
                  </a:gsLst>
                  <a:lin ang="5400000" scaled="0"/>
                </a:gradFill>
              </a:rPr>
              <a:t>Windows 8</a:t>
            </a:r>
          </a:p>
        </p:txBody>
      </p:sp>
      <p:sp>
        <p:nvSpPr>
          <p:cNvPr id="20" name="Rectangle 19"/>
          <p:cNvSpPr/>
          <p:nvPr/>
        </p:nvSpPr>
        <p:spPr>
          <a:xfrm>
            <a:off x="5889268"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Go Forth and Build </a:t>
            </a:r>
            <a:r>
              <a:rPr lang="en-US" sz="2000" dirty="0" smtClean="0">
                <a:gradFill>
                  <a:gsLst>
                    <a:gs pos="0">
                      <a:schemeClr val="bg1"/>
                    </a:gs>
                    <a:gs pos="100000">
                      <a:schemeClr val="bg1"/>
                    </a:gs>
                  </a:gsLst>
                  <a:lin ang="5400000" scaled="0"/>
                </a:gradFill>
              </a:rPr>
              <a:t>HTML5 </a:t>
            </a:r>
            <a:r>
              <a:rPr lang="en-US" sz="2000" dirty="0">
                <a:gradFill>
                  <a:gsLst>
                    <a:gs pos="0">
                      <a:schemeClr val="bg1"/>
                    </a:gs>
                    <a:gs pos="100000">
                      <a:schemeClr val="bg1"/>
                    </a:gs>
                  </a:gsLst>
                  <a:lin ang="5400000" scaled="0"/>
                </a:gradFill>
              </a:rPr>
              <a:t>Goodness</a:t>
            </a:r>
          </a:p>
        </p:txBody>
      </p:sp>
      <p:sp>
        <p:nvSpPr>
          <p:cNvPr id="8" name="Rectangle 7"/>
          <p:cNvSpPr/>
          <p:nvPr/>
        </p:nvSpPr>
        <p:spPr bwMode="auto">
          <a:xfrm>
            <a:off x="-14191" y="1863410"/>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0" y="2239793"/>
            <a:ext cx="9455247" cy="549381"/>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Creates an isolated instance of Internet Explorer</a:t>
            </a:r>
          </a:p>
          <a:p>
            <a:pPr>
              <a:lnSpc>
                <a:spcPct val="90000"/>
              </a:lnSpc>
              <a:spcBef>
                <a:spcPts val="600"/>
              </a:spcBef>
            </a:pPr>
            <a:r>
              <a:rPr lang="en-US" sz="1000" dirty="0">
                <a:solidFill>
                  <a:schemeClr val="tx2">
                    <a:alpha val="99000"/>
                  </a:schemeClr>
                </a:solidFill>
              </a:rPr>
              <a:t>Generates an </a:t>
            </a:r>
            <a:r>
              <a:rPr lang="en-US" sz="1000" dirty="0" err="1">
                <a:solidFill>
                  <a:schemeClr val="tx2">
                    <a:alpha val="99000"/>
                  </a:schemeClr>
                </a:solidFill>
              </a:rPr>
              <a:t>AppID</a:t>
            </a:r>
            <a:r>
              <a:rPr lang="en-US" sz="1000" dirty="0">
                <a:solidFill>
                  <a:schemeClr val="tx2">
                    <a:alpha val="99000"/>
                  </a:schemeClr>
                </a:solidFill>
              </a:rPr>
              <a:t> for a specific URL</a:t>
            </a:r>
          </a:p>
          <a:p>
            <a:pPr>
              <a:lnSpc>
                <a:spcPct val="90000"/>
              </a:lnSpc>
              <a:spcBef>
                <a:spcPts val="600"/>
              </a:spcBef>
            </a:pPr>
            <a:r>
              <a:rPr lang="en-US" sz="1000" dirty="0">
                <a:solidFill>
                  <a:schemeClr val="tx2">
                    <a:alpha val="99000"/>
                  </a:schemeClr>
                </a:solidFill>
              </a:rPr>
              <a:t>BHOs and other toolbars are not enabled</a:t>
            </a:r>
          </a:p>
          <a:p>
            <a:pPr>
              <a:lnSpc>
                <a:spcPct val="90000"/>
              </a:lnSpc>
              <a:spcBef>
                <a:spcPts val="600"/>
              </a:spcBef>
            </a:pPr>
            <a:r>
              <a:rPr lang="en-US" sz="1000" dirty="0">
                <a:solidFill>
                  <a:schemeClr val="tx2">
                    <a:alpha val="99000"/>
                  </a:schemeClr>
                </a:solidFill>
              </a:rPr>
              <a:t>Share the same real estate as Windows applications</a:t>
            </a:r>
          </a:p>
        </p:txBody>
      </p:sp>
      <p:sp>
        <p:nvSpPr>
          <p:cNvPr id="7" name="Rectangle 6"/>
          <p:cNvSpPr/>
          <p:nvPr/>
        </p:nvSpPr>
        <p:spPr bwMode="auto">
          <a:xfrm>
            <a:off x="-14191" y="113574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12125"/>
            <a:ext cx="5255314" cy="230832"/>
          </a:xfrm>
          <a:prstGeom prst="rect">
            <a:avLst/>
          </a:prstGeom>
        </p:spPr>
        <p:txBody>
          <a:bodyPr wrap="square" lIns="0" rIns="0">
            <a:spAutoFit/>
          </a:bodyPr>
          <a:lstStyle/>
          <a:p>
            <a:pPr>
              <a:lnSpc>
                <a:spcPct val="90000"/>
              </a:lnSpc>
              <a:spcBef>
                <a:spcPts val="400"/>
              </a:spcBef>
            </a:pPr>
            <a:r>
              <a:rPr lang="en-US" sz="1000" dirty="0">
                <a:solidFill>
                  <a:schemeClr val="tx2">
                    <a:alpha val="99000"/>
                  </a:schemeClr>
                </a:solidFill>
              </a:rPr>
              <a:t>The browser is the stage, not the play</a:t>
            </a:r>
          </a:p>
        </p:txBody>
      </p:sp>
      <p:sp>
        <p:nvSpPr>
          <p:cNvPr id="9" name="Rectangle 8"/>
          <p:cNvSpPr/>
          <p:nvPr/>
        </p:nvSpPr>
        <p:spPr bwMode="auto">
          <a:xfrm>
            <a:off x="-14191" y="3159644"/>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4" y="3536027"/>
            <a:ext cx="9466263" cy="798815"/>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40 W3C Member Organizations</a:t>
            </a:r>
          </a:p>
          <a:p>
            <a:pPr>
              <a:lnSpc>
                <a:spcPct val="90000"/>
              </a:lnSpc>
              <a:spcBef>
                <a:spcPts val="600"/>
              </a:spcBef>
            </a:pPr>
            <a:r>
              <a:rPr lang="en-US" sz="1000" dirty="0">
                <a:solidFill>
                  <a:schemeClr val="tx2">
                    <a:alpha val="99000"/>
                  </a:schemeClr>
                </a:solidFill>
              </a:rPr>
              <a:t>411 group participants</a:t>
            </a:r>
          </a:p>
          <a:p>
            <a:pPr>
              <a:lnSpc>
                <a:spcPct val="90000"/>
              </a:lnSpc>
              <a:spcBef>
                <a:spcPts val="600"/>
              </a:spcBef>
            </a:pPr>
            <a:r>
              <a:rPr lang="en-US" sz="1000" dirty="0">
                <a:solidFill>
                  <a:schemeClr val="tx2">
                    <a:alpha val="99000"/>
                  </a:schemeClr>
                </a:solidFill>
              </a:rPr>
              <a:t>280 invited experts</a:t>
            </a:r>
          </a:p>
          <a:p>
            <a:pPr>
              <a:lnSpc>
                <a:spcPct val="90000"/>
              </a:lnSpc>
              <a:spcBef>
                <a:spcPts val="600"/>
              </a:spcBef>
            </a:pPr>
            <a:r>
              <a:rPr lang="en-US" sz="1000" dirty="0">
                <a:solidFill>
                  <a:schemeClr val="tx2">
                    <a:alpha val="99000"/>
                  </a:schemeClr>
                </a:solidFill>
              </a:rPr>
              <a:t>9 mailing </a:t>
            </a:r>
            <a:r>
              <a:rPr lang="en-US" sz="1000" dirty="0" smtClean="0">
                <a:solidFill>
                  <a:schemeClr val="tx2">
                    <a:alpha val="99000"/>
                  </a:schemeClr>
                </a:solidFill>
              </a:rPr>
              <a:t>lists</a:t>
            </a:r>
          </a:p>
          <a:p>
            <a:pPr>
              <a:lnSpc>
                <a:spcPct val="90000"/>
              </a:lnSpc>
              <a:spcBef>
                <a:spcPts val="600"/>
              </a:spcBef>
            </a:pPr>
            <a:r>
              <a:rPr lang="en-US" sz="1000" dirty="0" smtClean="0">
                <a:solidFill>
                  <a:schemeClr val="tx2">
                    <a:alpha val="99000"/>
                  </a:schemeClr>
                </a:solidFill>
              </a:rPr>
              <a:t>around </a:t>
            </a:r>
            <a:r>
              <a:rPr lang="en-US" sz="1000" dirty="0">
                <a:solidFill>
                  <a:schemeClr val="tx2">
                    <a:alpha val="99000"/>
                  </a:schemeClr>
                </a:solidFill>
              </a:rPr>
              <a:t>4000 emails on public-html</a:t>
            </a:r>
          </a:p>
        </p:txBody>
      </p:sp>
      <p:sp>
        <p:nvSpPr>
          <p:cNvPr id="12" name="Rectangle 11"/>
          <p:cNvSpPr/>
          <p:nvPr/>
        </p:nvSpPr>
        <p:spPr bwMode="auto">
          <a:xfrm>
            <a:off x="-14191"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a:t>
            </a:r>
            <a:r>
              <a:rPr lang="en-US" sz="2000" dirty="0" smtClean="0">
                <a:gradFill>
                  <a:gsLst>
                    <a:gs pos="0">
                      <a:schemeClr val="bg1"/>
                    </a:gs>
                    <a:gs pos="100000">
                      <a:schemeClr val="bg1"/>
                    </a:gs>
                  </a:gsLst>
                  <a:lin ang="5400000" scaled="0"/>
                </a:gradFill>
              </a:rPr>
              <a:t>Experience</a:t>
            </a:r>
            <a:endParaRPr lang="en-US" sz="2000" dirty="0">
              <a:gradFill>
                <a:gsLst>
                  <a:gs pos="0">
                    <a:schemeClr val="bg1"/>
                  </a:gs>
                  <a:gs pos="100000">
                    <a:schemeClr val="bg1"/>
                  </a:gs>
                </a:gsLst>
                <a:lin ang="5400000" scaled="0"/>
              </a:gradFill>
            </a:endParaRPr>
          </a:p>
        </p:txBody>
      </p:sp>
      <p:sp>
        <p:nvSpPr>
          <p:cNvPr id="17" name="Rectangle 16"/>
          <p:cNvSpPr/>
          <p:nvPr/>
        </p:nvSpPr>
        <p:spPr>
          <a:xfrm>
            <a:off x="521841" y="6083789"/>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(Content)</a:t>
            </a:r>
          </a:p>
        </p:txBody>
      </p:sp>
      <p:sp>
        <p:nvSpPr>
          <p:cNvPr id="11" name="Rectangle 10"/>
          <p:cNvSpPr/>
          <p:nvPr/>
        </p:nvSpPr>
        <p:spPr bwMode="auto">
          <a:xfrm>
            <a:off x="-14191" y="467992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517523" y="5056309"/>
            <a:ext cx="9466264" cy="661720"/>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Commonly used to refer to modern open web standards like HTML5, CSS3, and more</a:t>
            </a:r>
          </a:p>
          <a:p>
            <a:pPr>
              <a:lnSpc>
                <a:spcPct val="90000"/>
              </a:lnSpc>
              <a:spcBef>
                <a:spcPts val="600"/>
              </a:spcBef>
            </a:pPr>
            <a:r>
              <a:rPr lang="en-US" sz="1000" dirty="0">
                <a:solidFill>
                  <a:schemeClr val="tx2">
                    <a:alpha val="99000"/>
                  </a:schemeClr>
                </a:solidFill>
              </a:rPr>
              <a:t>Adds new rich media and graphics support </a:t>
            </a:r>
            <a:r>
              <a:rPr lang="en-US" sz="1000" dirty="0" smtClean="0">
                <a:solidFill>
                  <a:schemeClr val="tx2">
                    <a:alpha val="99000"/>
                  </a:schemeClr>
                </a:solidFill>
              </a:rPr>
              <a:t>(</a:t>
            </a:r>
            <a:r>
              <a:rPr lang="en-US" sz="1000" dirty="0">
                <a:solidFill>
                  <a:schemeClr val="tx2">
                    <a:alpha val="99000"/>
                  </a:schemeClr>
                </a:solidFill>
              </a:rPr>
              <a:t>canvas, video, audio, inline SVG…)</a:t>
            </a:r>
          </a:p>
          <a:p>
            <a:pPr>
              <a:lnSpc>
                <a:spcPct val="90000"/>
              </a:lnSpc>
              <a:spcBef>
                <a:spcPts val="600"/>
              </a:spcBef>
            </a:pPr>
            <a:r>
              <a:rPr lang="en-US" sz="1000" dirty="0">
                <a:solidFill>
                  <a:schemeClr val="tx2">
                    <a:alpha val="99000"/>
                  </a:schemeClr>
                </a:solidFill>
              </a:rPr>
              <a:t>Standardizes behavior for browser vendors, </a:t>
            </a:r>
            <a:r>
              <a:rPr lang="en-US" sz="1000" dirty="0" smtClean="0">
                <a:solidFill>
                  <a:schemeClr val="tx2">
                    <a:alpha val="99000"/>
                  </a:schemeClr>
                </a:solidFill>
              </a:rPr>
              <a:t>enabling </a:t>
            </a:r>
            <a:r>
              <a:rPr lang="en-US" sz="1000" dirty="0">
                <a:solidFill>
                  <a:schemeClr val="tx2">
                    <a:alpha val="99000"/>
                  </a:schemeClr>
                </a:solidFill>
              </a:rPr>
              <a:t>same markup</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8"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3000"/>
                            </p:stCondLst>
                            <p:childTnLst>
                              <p:par>
                                <p:cTn id="32" presetID="2" presetClass="entr" presetSubtype="8"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decel="10000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1+#ppt_w/2"/>
                                          </p:val>
                                        </p:tav>
                                        <p:tav tm="100000">
                                          <p:val>
                                            <p:strVal val="#ppt_x"/>
                                          </p:val>
                                        </p:tav>
                                      </p:tavLst>
                                    </p:anim>
                                    <p:anim calcmode="lin" valueType="num">
                                      <p:cBhvr additive="base">
                                        <p:cTn id="54" dur="500" fill="hold"/>
                                        <p:tgtEl>
                                          <p:spTgt spid="13"/>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1000"/>
                            </p:stCondLst>
                            <p:childTnLst>
                              <p:par>
                                <p:cTn id="60" presetID="2" presetClass="entr" presetSubtype="2" decel="10000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1+#ppt_w/2"/>
                                          </p:val>
                                        </p:tav>
                                        <p:tav tm="100000">
                                          <p:val>
                                            <p:strVal val="#ppt_x"/>
                                          </p:val>
                                        </p:tav>
                                      </p:tavLst>
                                    </p:anim>
                                    <p:anim calcmode="lin" valueType="num">
                                      <p:cBhvr additive="base">
                                        <p:cTn id="63" dur="500" fill="hold"/>
                                        <p:tgtEl>
                                          <p:spTgt spid="5"/>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ID="2" presetClass="entr" presetSubtype="2" decel="10000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1+#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childTnLst>
                          </p:cTn>
                        </p:par>
                        <p:par>
                          <p:cTn id="69" fill="hold">
                            <p:stCondLst>
                              <p:cond delay="2000"/>
                            </p:stCondLst>
                            <p:childTnLst>
                              <p:par>
                                <p:cTn id="70" presetID="2" presetClass="entr" presetSubtype="2" decel="100000"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1+#ppt_w/2"/>
                                          </p:val>
                                        </p:tav>
                                        <p:tav tm="100000">
                                          <p:val>
                                            <p:strVal val="#ppt_x"/>
                                          </p:val>
                                        </p:tav>
                                      </p:tavLst>
                                    </p:anim>
                                    <p:anim calcmode="lin" valueType="num">
                                      <p:cBhvr additive="base">
                                        <p:cTn id="73" dur="5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500"/>
                            </p:stCondLst>
                            <p:childTnLst>
                              <p:par>
                                <p:cTn id="75" presetID="2" presetClass="entr" presetSubtype="2" decel="100000"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1+#ppt_w/2"/>
                                          </p:val>
                                        </p:tav>
                                        <p:tav tm="100000">
                                          <p:val>
                                            <p:strVal val="#ppt_x"/>
                                          </p:val>
                                        </p:tav>
                                      </p:tavLst>
                                    </p:anim>
                                    <p:anim calcmode="lin" valueType="num">
                                      <p:cBhvr additive="base">
                                        <p:cTn id="78" dur="500" fill="hold"/>
                                        <p:tgtEl>
                                          <p:spTgt spid="14"/>
                                        </p:tgtEl>
                                        <p:attrNameLst>
                                          <p:attrName>ppt_y</p:attrName>
                                        </p:attrNameLst>
                                      </p:cBhvr>
                                      <p:tavLst>
                                        <p:tav tm="0">
                                          <p:val>
                                            <p:strVal val="#ppt_y"/>
                                          </p:val>
                                        </p:tav>
                                        <p:tav tm="100000">
                                          <p:val>
                                            <p:strVal val="#ppt_y"/>
                                          </p:val>
                                        </p:tav>
                                      </p:tavLst>
                                    </p:anim>
                                  </p:childTnLst>
                                </p:cTn>
                              </p:par>
                            </p:childTnLst>
                          </p:cTn>
                        </p:par>
                        <p:par>
                          <p:cTn id="79" fill="hold">
                            <p:stCondLst>
                              <p:cond delay="3000"/>
                            </p:stCondLst>
                            <p:childTnLst>
                              <p:par>
                                <p:cTn id="80" presetID="2" presetClass="entr" presetSubtype="2" decel="10000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1+#ppt_w/2"/>
                                          </p:val>
                                        </p:tav>
                                        <p:tav tm="100000">
                                          <p:val>
                                            <p:strVal val="#ppt_x"/>
                                          </p:val>
                                        </p:tav>
                                      </p:tavLst>
                                    </p:anim>
                                    <p:anim calcmode="lin" valueType="num">
                                      <p:cBhvr additive="base">
                                        <p:cTn id="8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5" grpId="0" animBg="1"/>
      <p:bldP spid="6" grpId="0" animBg="1"/>
      <p:bldP spid="10" grpId="0" animBg="1"/>
      <p:bldP spid="14" grpId="0" animBg="1"/>
      <p:bldP spid="20" grpId="0" animBg="1"/>
      <p:bldP spid="8" grpId="0" animBg="1"/>
      <p:bldP spid="3" grpId="0"/>
      <p:bldP spid="7" grpId="0" animBg="1"/>
      <p:bldP spid="15" grpId="0"/>
      <p:bldP spid="9" grpId="0" animBg="1"/>
      <p:bldP spid="16" grpId="0"/>
      <p:bldP spid="12" grpId="0" animBg="1"/>
      <p:bldP spid="17" grpId="0"/>
      <p:bldP spid="11"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90"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8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0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4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a:t>
            </a:r>
            <a:br>
              <a:rPr lang="en-US" dirty="0" smtClean="0"/>
            </a:br>
            <a:r>
              <a:rPr lang="en-US" dirty="0" smtClean="0"/>
              <a:t>the 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1107996"/>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The browser is the stage, </a:t>
            </a:r>
            <a:br>
              <a:rPr lang="en-US" sz="4000" dirty="0" smtClean="0">
                <a:gradFill>
                  <a:gsLst>
                    <a:gs pos="0">
                      <a:schemeClr val="accent2"/>
                    </a:gs>
                    <a:gs pos="100000">
                      <a:schemeClr val="accent2"/>
                    </a:gs>
                  </a:gsLst>
                  <a:lin ang="5400000" scaled="0"/>
                </a:gradFill>
                <a:latin typeface="Segoe UI Light" pitchFamily="34" charset="0"/>
              </a:rPr>
            </a:br>
            <a:r>
              <a:rPr lang="en-US" sz="4000" dirty="0" smtClean="0">
                <a:gradFill>
                  <a:gsLst>
                    <a:gs pos="0">
                      <a:schemeClr val="accent2"/>
                    </a:gs>
                    <a:gs pos="100000">
                      <a:schemeClr val="accent2"/>
                    </a:gs>
                  </a:gsLst>
                  <a:lin ang="5400000" scaled="0"/>
                </a:gradFill>
                <a:latin typeface="Segoe UI Light" pitchFamily="34" charset="0"/>
              </a:rPr>
              <a:t>not the play</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37" y="1128911"/>
            <a:ext cx="8426551" cy="511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7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other toolbars 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schemas.microsoft.com/office/2006/metadata/properties"/>
    <ds:schemaRef ds:uri="http://purl.org/dc/terms/"/>
    <ds:schemaRef ds:uri="http://www.w3.org/XML/1998/namespace"/>
    <ds:schemaRef ds:uri="http://schemas.microsoft.com/office/2006/documentManagement/types"/>
    <ds:schemaRef ds:uri="230e9df3-be65-4c73-a93b-d1236ebd677e"/>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3790</TotalTime>
  <Words>5136</Words>
  <Application>Microsoft Office PowerPoint</Application>
  <PresentationFormat>Custom</PresentationFormat>
  <Paragraphs>1015</Paragraphs>
  <Slides>59</Slides>
  <Notes>43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0" baseType="lpstr">
      <vt:lpstr>Arial</vt:lpstr>
      <vt:lpstr>Consolas</vt:lpstr>
      <vt:lpstr>Courier New</vt:lpstr>
      <vt:lpstr>Segoe UI Light</vt:lpstr>
      <vt:lpstr>ＭＳ Ｐゴシック</vt:lpstr>
      <vt:lpstr>Segoe Light</vt:lpstr>
      <vt:lpstr>Segoe UI</vt:lpstr>
      <vt:lpstr>Wingdings</vt:lpstr>
      <vt:lpstr>MS1444_Windows Azure Template 16x9_r08b</vt:lpstr>
      <vt:lpstr>White with Consolas font for code slides</vt:lpstr>
      <vt:lpstr>think-cell Slide</vt:lpstr>
      <vt:lpstr>WebCamps Online</vt:lpstr>
      <vt:lpstr>Integrating Your Site with Internet Explorer 9 (&amp; 10!)</vt:lpstr>
      <vt:lpstr>Agenda </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 Using Meta</vt:lpstr>
      <vt:lpstr>Pinning a Site Using Meta</vt:lpstr>
      <vt:lpstr>Customizing the Icon</vt:lpstr>
      <vt:lpstr>Adding a Jump List</vt:lpstr>
      <vt:lpstr>Pinning a Site</vt:lpstr>
      <vt:lpstr>BuildMyPinnedSite.com</vt:lpstr>
      <vt:lpstr>PowerPoint Presentation</vt:lpstr>
      <vt:lpstr>Working with Standards Bodies</vt:lpstr>
      <vt:lpstr>The HTML Working Group</vt:lpstr>
      <vt:lpstr>HTML 5 At a Glance</vt:lpstr>
      <vt:lpstr>1 Key Press (F12) Developer Tools</vt:lpstr>
      <vt:lpstr>PowerPoint Presentation</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Browser Subsystems</vt:lpstr>
      <vt:lpstr>Multi-System Performance</vt:lpstr>
      <vt:lpstr>Average Distribution Across 5 News Sites</vt:lpstr>
      <vt:lpstr>Average Distribution Across Top AJAX Sites</vt:lpstr>
      <vt:lpstr>Quick Caching Overview</vt:lpstr>
      <vt:lpstr>Caching Improvements</vt:lpstr>
      <vt:lpstr>Getting Ready for  Internet Explorer 10</vt:lpstr>
      <vt:lpstr>Internet Explorer 10</vt:lpstr>
      <vt:lpstr>One Platform, Two Browsing Experiences</vt:lpstr>
      <vt:lpstr>PowerPoint Presentation</vt:lpstr>
      <vt:lpstr>IE9 Hardware-Accelerated Platform</vt:lpstr>
      <vt:lpstr>IE10 Hardware-Accelerated Platform</vt:lpstr>
      <vt:lpstr>Write Cross-Browser Code</vt:lpstr>
      <vt:lpstr>PowerPoint Presentation</vt:lpstr>
      <vt:lpstr>Use Compat Inspector</vt:lpstr>
      <vt:lpstr>Try the F12 Developer Tools</vt:lpstr>
      <vt:lpstr>Cross-Browser Web Standards</vt:lpstr>
      <vt:lpstr>PowerPoint Presentation</vt:lpstr>
      <vt:lpstr>Touch first UI</vt:lpstr>
      <vt:lpstr>Plug-in Free Browsing</vt:lpstr>
      <vt:lpstr>Pinning Evolved</vt:lpstr>
      <vt:lpstr>Your Metro App Discovered</vt:lpstr>
      <vt:lpstr>Cut the Rope</vt:lpstr>
      <vt:lpstr>Hardware Accelerated  Web Standards </vt:lpstr>
      <vt:lpstr>PowerPoint Presentation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
  <dc:description>Template: Greg Flowers, Artitudes Design
Formatting: Robin E. Warren, Artitudes Design
Event Date:
Event Location:
Audience Type:</dc:description>
  <cp:lastModifiedBy>Matthew M Osborn</cp:lastModifiedBy>
  <cp:revision>374</cp:revision>
  <cp:lastPrinted>2011-10-11T14:25:22Z</cp:lastPrinted>
  <dcterms:created xsi:type="dcterms:W3CDTF">2011-03-29T16:07:22Z</dcterms:created>
  <dcterms:modified xsi:type="dcterms:W3CDTF">2012-04-30T00:49:19Z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